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60" r:id="rId7"/>
    <p:sldId id="258" r:id="rId8"/>
    <p:sldId id="259" r:id="rId9"/>
    <p:sldId id="261" r:id="rId10"/>
    <p:sldId id="262" r:id="rId11"/>
    <p:sldId id="263" r:id="rId12"/>
    <p:sldId id="265" r:id="rId13"/>
    <p:sldId id="266" r:id="rId14"/>
    <p:sldId id="268" r:id="rId15"/>
    <p:sldId id="264" r:id="rId16"/>
    <p:sldId id="267" r:id="rId17"/>
    <p:sldId id="269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eph N G" initials="JNG" lastIdx="1" clrIdx="0">
    <p:extLst>
      <p:ext uri="{19B8F6BF-5375-455C-9EA6-DF929625EA0E}">
        <p15:presenceInfo xmlns:p15="http://schemas.microsoft.com/office/powerpoint/2012/main" userId="127d2225ccf0fa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A92E"/>
    <a:srgbClr val="DC5A3A"/>
    <a:srgbClr val="5481CE"/>
    <a:srgbClr val="3EA12F"/>
    <a:srgbClr val="DDDCD9"/>
    <a:srgbClr val="F2F2F2"/>
    <a:srgbClr val="014067"/>
    <a:srgbClr val="3F3F3F"/>
    <a:srgbClr val="014E7D"/>
    <a:srgbClr val="0136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74" autoAdjust="0"/>
  </p:normalViewPr>
  <p:slideViewPr>
    <p:cSldViewPr snapToGrid="0" showGuides="1">
      <p:cViewPr>
        <p:scale>
          <a:sx n="66" d="100"/>
          <a:sy n="66" d="100"/>
        </p:scale>
        <p:origin x="1330" y="52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0492B9-0297-4F00-A0EB-C322919E38C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94BF120-6F33-4F33-B0AE-51916AD8C041}">
      <dgm:prSet phldrT="[Text]"/>
      <dgm:spPr>
        <a:solidFill>
          <a:srgbClr val="5481CE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Residential</a:t>
          </a:r>
          <a:endParaRPr lang="en-IN" dirty="0">
            <a:solidFill>
              <a:schemeClr val="tx1"/>
            </a:solidFill>
          </a:endParaRPr>
        </a:p>
      </dgm:t>
    </dgm:pt>
    <dgm:pt modelId="{F3F83F80-6268-48C5-BE15-77CD20C234DC}" type="parTrans" cxnId="{65A5F160-7502-4898-8B66-82D2D9BBFEC6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D608B66-FCB5-4BD6-89AD-516C4C0AF403}" type="sibTrans" cxnId="{65A5F160-7502-4898-8B66-82D2D9BBFEC6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55A3BD5-B7E3-4FBA-BA1C-7A80AE9B8D34}">
      <dgm:prSet phldrT="[Text]"/>
      <dgm:spPr>
        <a:solidFill>
          <a:srgbClr val="DC5A3A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Industrial</a:t>
          </a:r>
          <a:endParaRPr lang="en-IN" dirty="0">
            <a:solidFill>
              <a:schemeClr val="tx1"/>
            </a:solidFill>
          </a:endParaRPr>
        </a:p>
      </dgm:t>
    </dgm:pt>
    <dgm:pt modelId="{75BC27E1-7D5B-4570-B440-756B63315615}" type="parTrans" cxnId="{67A9E477-BE55-4B9B-A83B-231D77F9DB76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BBBB4FD-BAC7-4B14-89D8-E80701B57E68}" type="sibTrans" cxnId="{67A9E477-BE55-4B9B-A83B-231D77F9DB76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76AC854-799E-4898-A66F-B2A4A30F707B}">
      <dgm:prSet phldrT="[Text]"/>
      <dgm:spPr>
        <a:solidFill>
          <a:srgbClr val="FBA92E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Shopping &amp; Entertainment</a:t>
          </a:r>
          <a:endParaRPr lang="en-IN" dirty="0">
            <a:solidFill>
              <a:schemeClr val="tx1"/>
            </a:solidFill>
          </a:endParaRPr>
        </a:p>
      </dgm:t>
    </dgm:pt>
    <dgm:pt modelId="{69011389-8024-4C55-A7AF-59677153FB9F}" type="parTrans" cxnId="{7E2C6B08-3235-40C5-9B46-6AF60FEA9DC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50EB4278-9210-4CB2-9AA5-ECFAA34DAC37}" type="sibTrans" cxnId="{7E2C6B08-3235-40C5-9B46-6AF60FEA9DC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EF0BC822-1EA8-4A1D-ABC5-F09598482E5A}">
      <dgm:prSet phldrT="[Text]"/>
      <dgm:spPr>
        <a:solidFill>
          <a:srgbClr val="3EA12F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University &amp; Commercial</a:t>
          </a:r>
          <a:endParaRPr lang="en-IN" dirty="0">
            <a:solidFill>
              <a:schemeClr val="tx1"/>
            </a:solidFill>
          </a:endParaRPr>
        </a:p>
      </dgm:t>
    </dgm:pt>
    <dgm:pt modelId="{B9F45829-34A5-4E43-8BD8-8CDDEB5848B8}" type="parTrans" cxnId="{A4CCB51C-D53B-408B-B813-EBF86667EFF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E3F73611-1668-46B7-9F28-1F623848A2D9}" type="sibTrans" cxnId="{A4CCB51C-D53B-408B-B813-EBF86667EFF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01F776E-263C-4FC4-B394-2C61595738C0}" type="pres">
      <dgm:prSet presAssocID="{2D0492B9-0297-4F00-A0EB-C322919E38CF}" presName="diagram" presStyleCnt="0">
        <dgm:presLayoutVars>
          <dgm:dir/>
          <dgm:resizeHandles val="exact"/>
        </dgm:presLayoutVars>
      </dgm:prSet>
      <dgm:spPr/>
    </dgm:pt>
    <dgm:pt modelId="{808D5311-25EF-4561-A5DF-55CEE954C0AB}" type="pres">
      <dgm:prSet presAssocID="{094BF120-6F33-4F33-B0AE-51916AD8C041}" presName="node" presStyleLbl="node1" presStyleIdx="0" presStyleCnt="4">
        <dgm:presLayoutVars>
          <dgm:bulletEnabled val="1"/>
        </dgm:presLayoutVars>
      </dgm:prSet>
      <dgm:spPr/>
    </dgm:pt>
    <dgm:pt modelId="{BFEC27A3-7D2E-41B7-8EFB-44D2163978D0}" type="pres">
      <dgm:prSet presAssocID="{1D608B66-FCB5-4BD6-89AD-516C4C0AF403}" presName="sibTrans" presStyleCnt="0"/>
      <dgm:spPr/>
    </dgm:pt>
    <dgm:pt modelId="{05A59999-203A-460B-84B0-F3AC6B907F28}" type="pres">
      <dgm:prSet presAssocID="{055A3BD5-B7E3-4FBA-BA1C-7A80AE9B8D34}" presName="node" presStyleLbl="node1" presStyleIdx="1" presStyleCnt="4">
        <dgm:presLayoutVars>
          <dgm:bulletEnabled val="1"/>
        </dgm:presLayoutVars>
      </dgm:prSet>
      <dgm:spPr/>
    </dgm:pt>
    <dgm:pt modelId="{E6788216-B06B-4A3E-851F-6B66BF7F92FC}" type="pres">
      <dgm:prSet presAssocID="{1BBBB4FD-BAC7-4B14-89D8-E80701B57E68}" presName="sibTrans" presStyleCnt="0"/>
      <dgm:spPr/>
    </dgm:pt>
    <dgm:pt modelId="{BAEAB508-0BF2-4405-BB2D-25161BFDB384}" type="pres">
      <dgm:prSet presAssocID="{076AC854-799E-4898-A66F-B2A4A30F707B}" presName="node" presStyleLbl="node1" presStyleIdx="2" presStyleCnt="4">
        <dgm:presLayoutVars>
          <dgm:bulletEnabled val="1"/>
        </dgm:presLayoutVars>
      </dgm:prSet>
      <dgm:spPr/>
    </dgm:pt>
    <dgm:pt modelId="{7D4C53F8-6F1F-43FD-B95A-83DD7667AEFF}" type="pres">
      <dgm:prSet presAssocID="{50EB4278-9210-4CB2-9AA5-ECFAA34DAC37}" presName="sibTrans" presStyleCnt="0"/>
      <dgm:spPr/>
    </dgm:pt>
    <dgm:pt modelId="{FF0AF301-3744-4AB3-A884-EE3D05F45093}" type="pres">
      <dgm:prSet presAssocID="{EF0BC822-1EA8-4A1D-ABC5-F09598482E5A}" presName="node" presStyleLbl="node1" presStyleIdx="3" presStyleCnt="4">
        <dgm:presLayoutVars>
          <dgm:bulletEnabled val="1"/>
        </dgm:presLayoutVars>
      </dgm:prSet>
      <dgm:spPr/>
    </dgm:pt>
  </dgm:ptLst>
  <dgm:cxnLst>
    <dgm:cxn modelId="{7E2C6B08-3235-40C5-9B46-6AF60FEA9DCA}" srcId="{2D0492B9-0297-4F00-A0EB-C322919E38CF}" destId="{076AC854-799E-4898-A66F-B2A4A30F707B}" srcOrd="2" destOrd="0" parTransId="{69011389-8024-4C55-A7AF-59677153FB9F}" sibTransId="{50EB4278-9210-4CB2-9AA5-ECFAA34DAC37}"/>
    <dgm:cxn modelId="{A4CCB51C-D53B-408B-B813-EBF86667EFFF}" srcId="{2D0492B9-0297-4F00-A0EB-C322919E38CF}" destId="{EF0BC822-1EA8-4A1D-ABC5-F09598482E5A}" srcOrd="3" destOrd="0" parTransId="{B9F45829-34A5-4E43-8BD8-8CDDEB5848B8}" sibTransId="{E3F73611-1668-46B7-9F28-1F623848A2D9}"/>
    <dgm:cxn modelId="{65A5F160-7502-4898-8B66-82D2D9BBFEC6}" srcId="{2D0492B9-0297-4F00-A0EB-C322919E38CF}" destId="{094BF120-6F33-4F33-B0AE-51916AD8C041}" srcOrd="0" destOrd="0" parTransId="{F3F83F80-6268-48C5-BE15-77CD20C234DC}" sibTransId="{1D608B66-FCB5-4BD6-89AD-516C4C0AF403}"/>
    <dgm:cxn modelId="{E611786C-51D0-4982-9E1D-FF2DBD4718C6}" type="presOf" srcId="{EF0BC822-1EA8-4A1D-ABC5-F09598482E5A}" destId="{FF0AF301-3744-4AB3-A884-EE3D05F45093}" srcOrd="0" destOrd="0" presId="urn:microsoft.com/office/officeart/2005/8/layout/default"/>
    <dgm:cxn modelId="{4648096D-1437-4106-92D6-7D86F8160638}" type="presOf" srcId="{055A3BD5-B7E3-4FBA-BA1C-7A80AE9B8D34}" destId="{05A59999-203A-460B-84B0-F3AC6B907F28}" srcOrd="0" destOrd="0" presId="urn:microsoft.com/office/officeart/2005/8/layout/default"/>
    <dgm:cxn modelId="{67A9E477-BE55-4B9B-A83B-231D77F9DB76}" srcId="{2D0492B9-0297-4F00-A0EB-C322919E38CF}" destId="{055A3BD5-B7E3-4FBA-BA1C-7A80AE9B8D34}" srcOrd="1" destOrd="0" parTransId="{75BC27E1-7D5B-4570-B440-756B63315615}" sibTransId="{1BBBB4FD-BAC7-4B14-89D8-E80701B57E68}"/>
    <dgm:cxn modelId="{93053AB3-2967-44FD-9FDF-73F28CF8E8F6}" type="presOf" srcId="{2D0492B9-0297-4F00-A0EB-C322919E38CF}" destId="{D01F776E-263C-4FC4-B394-2C61595738C0}" srcOrd="0" destOrd="0" presId="urn:microsoft.com/office/officeart/2005/8/layout/default"/>
    <dgm:cxn modelId="{20F1A4C4-1355-4B46-85F8-26F0DF541CA0}" type="presOf" srcId="{094BF120-6F33-4F33-B0AE-51916AD8C041}" destId="{808D5311-25EF-4561-A5DF-55CEE954C0AB}" srcOrd="0" destOrd="0" presId="urn:microsoft.com/office/officeart/2005/8/layout/default"/>
    <dgm:cxn modelId="{47BC00F8-583D-4637-8B2F-4A3CCDE3E1EC}" type="presOf" srcId="{076AC854-799E-4898-A66F-B2A4A30F707B}" destId="{BAEAB508-0BF2-4405-BB2D-25161BFDB384}" srcOrd="0" destOrd="0" presId="urn:microsoft.com/office/officeart/2005/8/layout/default"/>
    <dgm:cxn modelId="{A50C4E27-DC2E-4EA1-9858-B4C019ABE900}" type="presParOf" srcId="{D01F776E-263C-4FC4-B394-2C61595738C0}" destId="{808D5311-25EF-4561-A5DF-55CEE954C0AB}" srcOrd="0" destOrd="0" presId="urn:microsoft.com/office/officeart/2005/8/layout/default"/>
    <dgm:cxn modelId="{749B1B43-6B4D-49F7-B83B-C2235C558831}" type="presParOf" srcId="{D01F776E-263C-4FC4-B394-2C61595738C0}" destId="{BFEC27A3-7D2E-41B7-8EFB-44D2163978D0}" srcOrd="1" destOrd="0" presId="urn:microsoft.com/office/officeart/2005/8/layout/default"/>
    <dgm:cxn modelId="{1528FF25-28AA-4133-9571-285D40CCF81B}" type="presParOf" srcId="{D01F776E-263C-4FC4-B394-2C61595738C0}" destId="{05A59999-203A-460B-84B0-F3AC6B907F28}" srcOrd="2" destOrd="0" presId="urn:microsoft.com/office/officeart/2005/8/layout/default"/>
    <dgm:cxn modelId="{22916C8A-6052-47DD-A59A-1BFA214F34A4}" type="presParOf" srcId="{D01F776E-263C-4FC4-B394-2C61595738C0}" destId="{E6788216-B06B-4A3E-851F-6B66BF7F92FC}" srcOrd="3" destOrd="0" presId="urn:microsoft.com/office/officeart/2005/8/layout/default"/>
    <dgm:cxn modelId="{F07E5140-F4BE-4BE7-9615-5806A7BF5866}" type="presParOf" srcId="{D01F776E-263C-4FC4-B394-2C61595738C0}" destId="{BAEAB508-0BF2-4405-BB2D-25161BFDB384}" srcOrd="4" destOrd="0" presId="urn:microsoft.com/office/officeart/2005/8/layout/default"/>
    <dgm:cxn modelId="{25B2E296-5F6A-4A4E-9120-9E856BD7DFAD}" type="presParOf" srcId="{D01F776E-263C-4FC4-B394-2C61595738C0}" destId="{7D4C53F8-6F1F-43FD-B95A-83DD7667AEFF}" srcOrd="5" destOrd="0" presId="urn:microsoft.com/office/officeart/2005/8/layout/default"/>
    <dgm:cxn modelId="{0251E257-E0F4-4DD4-BD01-5005EC4E422B}" type="presParOf" srcId="{D01F776E-263C-4FC4-B394-2C61595738C0}" destId="{FF0AF301-3744-4AB3-A884-EE3D05F4509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0492B9-0297-4F00-A0EB-C322919E38C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94BF120-6F33-4F33-B0AE-51916AD8C041}">
      <dgm:prSet phldrT="[Text]"/>
      <dgm:spPr>
        <a:solidFill>
          <a:srgbClr val="5481CE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Residential</a:t>
          </a:r>
          <a:endParaRPr lang="en-IN" dirty="0">
            <a:solidFill>
              <a:schemeClr val="tx1"/>
            </a:solidFill>
          </a:endParaRPr>
        </a:p>
      </dgm:t>
    </dgm:pt>
    <dgm:pt modelId="{F3F83F80-6268-48C5-BE15-77CD20C234DC}" type="parTrans" cxnId="{65A5F160-7502-4898-8B66-82D2D9BBFEC6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D608B66-FCB5-4BD6-89AD-516C4C0AF403}" type="sibTrans" cxnId="{65A5F160-7502-4898-8B66-82D2D9BBFEC6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55A3BD5-B7E3-4FBA-BA1C-7A80AE9B8D34}">
      <dgm:prSet phldrT="[Text]"/>
      <dgm:spPr>
        <a:solidFill>
          <a:srgbClr val="DC5A3A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Industrial</a:t>
          </a:r>
          <a:endParaRPr lang="en-IN" dirty="0">
            <a:solidFill>
              <a:schemeClr val="tx1"/>
            </a:solidFill>
          </a:endParaRPr>
        </a:p>
      </dgm:t>
    </dgm:pt>
    <dgm:pt modelId="{75BC27E1-7D5B-4570-B440-756B63315615}" type="parTrans" cxnId="{67A9E477-BE55-4B9B-A83B-231D77F9DB76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BBBB4FD-BAC7-4B14-89D8-E80701B57E68}" type="sibTrans" cxnId="{67A9E477-BE55-4B9B-A83B-231D77F9DB76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76AC854-799E-4898-A66F-B2A4A30F707B}">
      <dgm:prSet phldrT="[Text]"/>
      <dgm:spPr>
        <a:solidFill>
          <a:srgbClr val="FBA92E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Shopping &amp; Entertainment</a:t>
          </a:r>
          <a:endParaRPr lang="en-IN" dirty="0">
            <a:solidFill>
              <a:schemeClr val="tx1"/>
            </a:solidFill>
          </a:endParaRPr>
        </a:p>
      </dgm:t>
    </dgm:pt>
    <dgm:pt modelId="{69011389-8024-4C55-A7AF-59677153FB9F}" type="parTrans" cxnId="{7E2C6B08-3235-40C5-9B46-6AF60FEA9DC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50EB4278-9210-4CB2-9AA5-ECFAA34DAC37}" type="sibTrans" cxnId="{7E2C6B08-3235-40C5-9B46-6AF60FEA9DC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EF0BC822-1EA8-4A1D-ABC5-F09598482E5A}">
      <dgm:prSet phldrT="[Text]"/>
      <dgm:spPr>
        <a:solidFill>
          <a:srgbClr val="3EA12F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University &amp; Commercial</a:t>
          </a:r>
          <a:endParaRPr lang="en-IN" dirty="0">
            <a:solidFill>
              <a:schemeClr val="tx1"/>
            </a:solidFill>
          </a:endParaRPr>
        </a:p>
      </dgm:t>
    </dgm:pt>
    <dgm:pt modelId="{B9F45829-34A5-4E43-8BD8-8CDDEB5848B8}" type="parTrans" cxnId="{A4CCB51C-D53B-408B-B813-EBF86667EFF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E3F73611-1668-46B7-9F28-1F623848A2D9}" type="sibTrans" cxnId="{A4CCB51C-D53B-408B-B813-EBF86667EFF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01F776E-263C-4FC4-B394-2C61595738C0}" type="pres">
      <dgm:prSet presAssocID="{2D0492B9-0297-4F00-A0EB-C322919E38CF}" presName="diagram" presStyleCnt="0">
        <dgm:presLayoutVars>
          <dgm:dir/>
          <dgm:resizeHandles val="exact"/>
        </dgm:presLayoutVars>
      </dgm:prSet>
      <dgm:spPr/>
    </dgm:pt>
    <dgm:pt modelId="{808D5311-25EF-4561-A5DF-55CEE954C0AB}" type="pres">
      <dgm:prSet presAssocID="{094BF120-6F33-4F33-B0AE-51916AD8C041}" presName="node" presStyleLbl="node1" presStyleIdx="0" presStyleCnt="4">
        <dgm:presLayoutVars>
          <dgm:bulletEnabled val="1"/>
        </dgm:presLayoutVars>
      </dgm:prSet>
      <dgm:spPr/>
    </dgm:pt>
    <dgm:pt modelId="{BFEC27A3-7D2E-41B7-8EFB-44D2163978D0}" type="pres">
      <dgm:prSet presAssocID="{1D608B66-FCB5-4BD6-89AD-516C4C0AF403}" presName="sibTrans" presStyleCnt="0"/>
      <dgm:spPr/>
    </dgm:pt>
    <dgm:pt modelId="{05A59999-203A-460B-84B0-F3AC6B907F28}" type="pres">
      <dgm:prSet presAssocID="{055A3BD5-B7E3-4FBA-BA1C-7A80AE9B8D34}" presName="node" presStyleLbl="node1" presStyleIdx="1" presStyleCnt="4">
        <dgm:presLayoutVars>
          <dgm:bulletEnabled val="1"/>
        </dgm:presLayoutVars>
      </dgm:prSet>
      <dgm:spPr/>
    </dgm:pt>
    <dgm:pt modelId="{E6788216-B06B-4A3E-851F-6B66BF7F92FC}" type="pres">
      <dgm:prSet presAssocID="{1BBBB4FD-BAC7-4B14-89D8-E80701B57E68}" presName="sibTrans" presStyleCnt="0"/>
      <dgm:spPr/>
    </dgm:pt>
    <dgm:pt modelId="{BAEAB508-0BF2-4405-BB2D-25161BFDB384}" type="pres">
      <dgm:prSet presAssocID="{076AC854-799E-4898-A66F-B2A4A30F707B}" presName="node" presStyleLbl="node1" presStyleIdx="2" presStyleCnt="4">
        <dgm:presLayoutVars>
          <dgm:bulletEnabled val="1"/>
        </dgm:presLayoutVars>
      </dgm:prSet>
      <dgm:spPr/>
    </dgm:pt>
    <dgm:pt modelId="{7D4C53F8-6F1F-43FD-B95A-83DD7667AEFF}" type="pres">
      <dgm:prSet presAssocID="{50EB4278-9210-4CB2-9AA5-ECFAA34DAC37}" presName="sibTrans" presStyleCnt="0"/>
      <dgm:spPr/>
    </dgm:pt>
    <dgm:pt modelId="{FF0AF301-3744-4AB3-A884-EE3D05F45093}" type="pres">
      <dgm:prSet presAssocID="{EF0BC822-1EA8-4A1D-ABC5-F09598482E5A}" presName="node" presStyleLbl="node1" presStyleIdx="3" presStyleCnt="4">
        <dgm:presLayoutVars>
          <dgm:bulletEnabled val="1"/>
        </dgm:presLayoutVars>
      </dgm:prSet>
      <dgm:spPr/>
    </dgm:pt>
  </dgm:ptLst>
  <dgm:cxnLst>
    <dgm:cxn modelId="{7E2C6B08-3235-40C5-9B46-6AF60FEA9DCA}" srcId="{2D0492B9-0297-4F00-A0EB-C322919E38CF}" destId="{076AC854-799E-4898-A66F-B2A4A30F707B}" srcOrd="2" destOrd="0" parTransId="{69011389-8024-4C55-A7AF-59677153FB9F}" sibTransId="{50EB4278-9210-4CB2-9AA5-ECFAA34DAC37}"/>
    <dgm:cxn modelId="{A4CCB51C-D53B-408B-B813-EBF86667EFFF}" srcId="{2D0492B9-0297-4F00-A0EB-C322919E38CF}" destId="{EF0BC822-1EA8-4A1D-ABC5-F09598482E5A}" srcOrd="3" destOrd="0" parTransId="{B9F45829-34A5-4E43-8BD8-8CDDEB5848B8}" sibTransId="{E3F73611-1668-46B7-9F28-1F623848A2D9}"/>
    <dgm:cxn modelId="{65A5F160-7502-4898-8B66-82D2D9BBFEC6}" srcId="{2D0492B9-0297-4F00-A0EB-C322919E38CF}" destId="{094BF120-6F33-4F33-B0AE-51916AD8C041}" srcOrd="0" destOrd="0" parTransId="{F3F83F80-6268-48C5-BE15-77CD20C234DC}" sibTransId="{1D608B66-FCB5-4BD6-89AD-516C4C0AF403}"/>
    <dgm:cxn modelId="{E611786C-51D0-4982-9E1D-FF2DBD4718C6}" type="presOf" srcId="{EF0BC822-1EA8-4A1D-ABC5-F09598482E5A}" destId="{FF0AF301-3744-4AB3-A884-EE3D05F45093}" srcOrd="0" destOrd="0" presId="urn:microsoft.com/office/officeart/2005/8/layout/default"/>
    <dgm:cxn modelId="{4648096D-1437-4106-92D6-7D86F8160638}" type="presOf" srcId="{055A3BD5-B7E3-4FBA-BA1C-7A80AE9B8D34}" destId="{05A59999-203A-460B-84B0-F3AC6B907F28}" srcOrd="0" destOrd="0" presId="urn:microsoft.com/office/officeart/2005/8/layout/default"/>
    <dgm:cxn modelId="{67A9E477-BE55-4B9B-A83B-231D77F9DB76}" srcId="{2D0492B9-0297-4F00-A0EB-C322919E38CF}" destId="{055A3BD5-B7E3-4FBA-BA1C-7A80AE9B8D34}" srcOrd="1" destOrd="0" parTransId="{75BC27E1-7D5B-4570-B440-756B63315615}" sibTransId="{1BBBB4FD-BAC7-4B14-89D8-E80701B57E68}"/>
    <dgm:cxn modelId="{93053AB3-2967-44FD-9FDF-73F28CF8E8F6}" type="presOf" srcId="{2D0492B9-0297-4F00-A0EB-C322919E38CF}" destId="{D01F776E-263C-4FC4-B394-2C61595738C0}" srcOrd="0" destOrd="0" presId="urn:microsoft.com/office/officeart/2005/8/layout/default"/>
    <dgm:cxn modelId="{20F1A4C4-1355-4B46-85F8-26F0DF541CA0}" type="presOf" srcId="{094BF120-6F33-4F33-B0AE-51916AD8C041}" destId="{808D5311-25EF-4561-A5DF-55CEE954C0AB}" srcOrd="0" destOrd="0" presId="urn:microsoft.com/office/officeart/2005/8/layout/default"/>
    <dgm:cxn modelId="{47BC00F8-583D-4637-8B2F-4A3CCDE3E1EC}" type="presOf" srcId="{076AC854-799E-4898-A66F-B2A4A30F707B}" destId="{BAEAB508-0BF2-4405-BB2D-25161BFDB384}" srcOrd="0" destOrd="0" presId="urn:microsoft.com/office/officeart/2005/8/layout/default"/>
    <dgm:cxn modelId="{A50C4E27-DC2E-4EA1-9858-B4C019ABE900}" type="presParOf" srcId="{D01F776E-263C-4FC4-B394-2C61595738C0}" destId="{808D5311-25EF-4561-A5DF-55CEE954C0AB}" srcOrd="0" destOrd="0" presId="urn:microsoft.com/office/officeart/2005/8/layout/default"/>
    <dgm:cxn modelId="{749B1B43-6B4D-49F7-B83B-C2235C558831}" type="presParOf" srcId="{D01F776E-263C-4FC4-B394-2C61595738C0}" destId="{BFEC27A3-7D2E-41B7-8EFB-44D2163978D0}" srcOrd="1" destOrd="0" presId="urn:microsoft.com/office/officeart/2005/8/layout/default"/>
    <dgm:cxn modelId="{1528FF25-28AA-4133-9571-285D40CCF81B}" type="presParOf" srcId="{D01F776E-263C-4FC4-B394-2C61595738C0}" destId="{05A59999-203A-460B-84B0-F3AC6B907F28}" srcOrd="2" destOrd="0" presId="urn:microsoft.com/office/officeart/2005/8/layout/default"/>
    <dgm:cxn modelId="{22916C8A-6052-47DD-A59A-1BFA214F34A4}" type="presParOf" srcId="{D01F776E-263C-4FC4-B394-2C61595738C0}" destId="{E6788216-B06B-4A3E-851F-6B66BF7F92FC}" srcOrd="3" destOrd="0" presId="urn:microsoft.com/office/officeart/2005/8/layout/default"/>
    <dgm:cxn modelId="{F07E5140-F4BE-4BE7-9615-5806A7BF5866}" type="presParOf" srcId="{D01F776E-263C-4FC4-B394-2C61595738C0}" destId="{BAEAB508-0BF2-4405-BB2D-25161BFDB384}" srcOrd="4" destOrd="0" presId="urn:microsoft.com/office/officeart/2005/8/layout/default"/>
    <dgm:cxn modelId="{25B2E296-5F6A-4A4E-9120-9E856BD7DFAD}" type="presParOf" srcId="{D01F776E-263C-4FC4-B394-2C61595738C0}" destId="{7D4C53F8-6F1F-43FD-B95A-83DD7667AEFF}" srcOrd="5" destOrd="0" presId="urn:microsoft.com/office/officeart/2005/8/layout/default"/>
    <dgm:cxn modelId="{0251E257-E0F4-4DD4-BD01-5005EC4E422B}" type="presParOf" srcId="{D01F776E-263C-4FC4-B394-2C61595738C0}" destId="{FF0AF301-3744-4AB3-A884-EE3D05F4509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0492B9-0297-4F00-A0EB-C322919E38C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94BF120-6F33-4F33-B0AE-51916AD8C041}">
      <dgm:prSet phldrT="[Text]"/>
      <dgm:spPr>
        <a:solidFill>
          <a:srgbClr val="5481CE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Residential</a:t>
          </a:r>
          <a:endParaRPr lang="en-IN" dirty="0">
            <a:solidFill>
              <a:schemeClr val="tx1"/>
            </a:solidFill>
          </a:endParaRPr>
        </a:p>
      </dgm:t>
    </dgm:pt>
    <dgm:pt modelId="{F3F83F80-6268-48C5-BE15-77CD20C234DC}" type="parTrans" cxnId="{65A5F160-7502-4898-8B66-82D2D9BBFEC6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D608B66-FCB5-4BD6-89AD-516C4C0AF403}" type="sibTrans" cxnId="{65A5F160-7502-4898-8B66-82D2D9BBFEC6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55A3BD5-B7E3-4FBA-BA1C-7A80AE9B8D34}">
      <dgm:prSet phldrT="[Text]"/>
      <dgm:spPr>
        <a:solidFill>
          <a:srgbClr val="DC5A3A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Industrial</a:t>
          </a:r>
          <a:endParaRPr lang="en-IN" dirty="0">
            <a:solidFill>
              <a:schemeClr val="tx1"/>
            </a:solidFill>
          </a:endParaRPr>
        </a:p>
      </dgm:t>
    </dgm:pt>
    <dgm:pt modelId="{75BC27E1-7D5B-4570-B440-756B63315615}" type="parTrans" cxnId="{67A9E477-BE55-4B9B-A83B-231D77F9DB76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BBBB4FD-BAC7-4B14-89D8-E80701B57E68}" type="sibTrans" cxnId="{67A9E477-BE55-4B9B-A83B-231D77F9DB76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76AC854-799E-4898-A66F-B2A4A30F707B}">
      <dgm:prSet phldrT="[Text]"/>
      <dgm:spPr>
        <a:solidFill>
          <a:srgbClr val="FBA92E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Shopping &amp; Entertainment</a:t>
          </a:r>
          <a:endParaRPr lang="en-IN" dirty="0">
            <a:solidFill>
              <a:schemeClr val="tx1"/>
            </a:solidFill>
          </a:endParaRPr>
        </a:p>
      </dgm:t>
    </dgm:pt>
    <dgm:pt modelId="{69011389-8024-4C55-A7AF-59677153FB9F}" type="parTrans" cxnId="{7E2C6B08-3235-40C5-9B46-6AF60FEA9DC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50EB4278-9210-4CB2-9AA5-ECFAA34DAC37}" type="sibTrans" cxnId="{7E2C6B08-3235-40C5-9B46-6AF60FEA9DC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EF0BC822-1EA8-4A1D-ABC5-F09598482E5A}">
      <dgm:prSet phldrT="[Text]"/>
      <dgm:spPr>
        <a:solidFill>
          <a:srgbClr val="3EA12F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University &amp; Commercial</a:t>
          </a:r>
          <a:endParaRPr lang="en-IN" dirty="0">
            <a:solidFill>
              <a:schemeClr val="tx1"/>
            </a:solidFill>
          </a:endParaRPr>
        </a:p>
      </dgm:t>
    </dgm:pt>
    <dgm:pt modelId="{B9F45829-34A5-4E43-8BD8-8CDDEB5848B8}" type="parTrans" cxnId="{A4CCB51C-D53B-408B-B813-EBF86667EFF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E3F73611-1668-46B7-9F28-1F623848A2D9}" type="sibTrans" cxnId="{A4CCB51C-D53B-408B-B813-EBF86667EFF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01F776E-263C-4FC4-B394-2C61595738C0}" type="pres">
      <dgm:prSet presAssocID="{2D0492B9-0297-4F00-A0EB-C322919E38CF}" presName="diagram" presStyleCnt="0">
        <dgm:presLayoutVars>
          <dgm:dir/>
          <dgm:resizeHandles val="exact"/>
        </dgm:presLayoutVars>
      </dgm:prSet>
      <dgm:spPr/>
    </dgm:pt>
    <dgm:pt modelId="{808D5311-25EF-4561-A5DF-55CEE954C0AB}" type="pres">
      <dgm:prSet presAssocID="{094BF120-6F33-4F33-B0AE-51916AD8C041}" presName="node" presStyleLbl="node1" presStyleIdx="0" presStyleCnt="4">
        <dgm:presLayoutVars>
          <dgm:bulletEnabled val="1"/>
        </dgm:presLayoutVars>
      </dgm:prSet>
      <dgm:spPr/>
    </dgm:pt>
    <dgm:pt modelId="{BFEC27A3-7D2E-41B7-8EFB-44D2163978D0}" type="pres">
      <dgm:prSet presAssocID="{1D608B66-FCB5-4BD6-89AD-516C4C0AF403}" presName="sibTrans" presStyleCnt="0"/>
      <dgm:spPr/>
    </dgm:pt>
    <dgm:pt modelId="{05A59999-203A-460B-84B0-F3AC6B907F28}" type="pres">
      <dgm:prSet presAssocID="{055A3BD5-B7E3-4FBA-BA1C-7A80AE9B8D34}" presName="node" presStyleLbl="node1" presStyleIdx="1" presStyleCnt="4">
        <dgm:presLayoutVars>
          <dgm:bulletEnabled val="1"/>
        </dgm:presLayoutVars>
      </dgm:prSet>
      <dgm:spPr/>
    </dgm:pt>
    <dgm:pt modelId="{E6788216-B06B-4A3E-851F-6B66BF7F92FC}" type="pres">
      <dgm:prSet presAssocID="{1BBBB4FD-BAC7-4B14-89D8-E80701B57E68}" presName="sibTrans" presStyleCnt="0"/>
      <dgm:spPr/>
    </dgm:pt>
    <dgm:pt modelId="{BAEAB508-0BF2-4405-BB2D-25161BFDB384}" type="pres">
      <dgm:prSet presAssocID="{076AC854-799E-4898-A66F-B2A4A30F707B}" presName="node" presStyleLbl="node1" presStyleIdx="2" presStyleCnt="4">
        <dgm:presLayoutVars>
          <dgm:bulletEnabled val="1"/>
        </dgm:presLayoutVars>
      </dgm:prSet>
      <dgm:spPr/>
    </dgm:pt>
    <dgm:pt modelId="{7D4C53F8-6F1F-43FD-B95A-83DD7667AEFF}" type="pres">
      <dgm:prSet presAssocID="{50EB4278-9210-4CB2-9AA5-ECFAA34DAC37}" presName="sibTrans" presStyleCnt="0"/>
      <dgm:spPr/>
    </dgm:pt>
    <dgm:pt modelId="{FF0AF301-3744-4AB3-A884-EE3D05F45093}" type="pres">
      <dgm:prSet presAssocID="{EF0BC822-1EA8-4A1D-ABC5-F09598482E5A}" presName="node" presStyleLbl="node1" presStyleIdx="3" presStyleCnt="4">
        <dgm:presLayoutVars>
          <dgm:bulletEnabled val="1"/>
        </dgm:presLayoutVars>
      </dgm:prSet>
      <dgm:spPr/>
    </dgm:pt>
  </dgm:ptLst>
  <dgm:cxnLst>
    <dgm:cxn modelId="{7E2C6B08-3235-40C5-9B46-6AF60FEA9DCA}" srcId="{2D0492B9-0297-4F00-A0EB-C322919E38CF}" destId="{076AC854-799E-4898-A66F-B2A4A30F707B}" srcOrd="2" destOrd="0" parTransId="{69011389-8024-4C55-A7AF-59677153FB9F}" sibTransId="{50EB4278-9210-4CB2-9AA5-ECFAA34DAC37}"/>
    <dgm:cxn modelId="{A4CCB51C-D53B-408B-B813-EBF86667EFFF}" srcId="{2D0492B9-0297-4F00-A0EB-C322919E38CF}" destId="{EF0BC822-1EA8-4A1D-ABC5-F09598482E5A}" srcOrd="3" destOrd="0" parTransId="{B9F45829-34A5-4E43-8BD8-8CDDEB5848B8}" sibTransId="{E3F73611-1668-46B7-9F28-1F623848A2D9}"/>
    <dgm:cxn modelId="{65A5F160-7502-4898-8B66-82D2D9BBFEC6}" srcId="{2D0492B9-0297-4F00-A0EB-C322919E38CF}" destId="{094BF120-6F33-4F33-B0AE-51916AD8C041}" srcOrd="0" destOrd="0" parTransId="{F3F83F80-6268-48C5-BE15-77CD20C234DC}" sibTransId="{1D608B66-FCB5-4BD6-89AD-516C4C0AF403}"/>
    <dgm:cxn modelId="{E611786C-51D0-4982-9E1D-FF2DBD4718C6}" type="presOf" srcId="{EF0BC822-1EA8-4A1D-ABC5-F09598482E5A}" destId="{FF0AF301-3744-4AB3-A884-EE3D05F45093}" srcOrd="0" destOrd="0" presId="urn:microsoft.com/office/officeart/2005/8/layout/default"/>
    <dgm:cxn modelId="{4648096D-1437-4106-92D6-7D86F8160638}" type="presOf" srcId="{055A3BD5-B7E3-4FBA-BA1C-7A80AE9B8D34}" destId="{05A59999-203A-460B-84B0-F3AC6B907F28}" srcOrd="0" destOrd="0" presId="urn:microsoft.com/office/officeart/2005/8/layout/default"/>
    <dgm:cxn modelId="{67A9E477-BE55-4B9B-A83B-231D77F9DB76}" srcId="{2D0492B9-0297-4F00-A0EB-C322919E38CF}" destId="{055A3BD5-B7E3-4FBA-BA1C-7A80AE9B8D34}" srcOrd="1" destOrd="0" parTransId="{75BC27E1-7D5B-4570-B440-756B63315615}" sibTransId="{1BBBB4FD-BAC7-4B14-89D8-E80701B57E68}"/>
    <dgm:cxn modelId="{93053AB3-2967-44FD-9FDF-73F28CF8E8F6}" type="presOf" srcId="{2D0492B9-0297-4F00-A0EB-C322919E38CF}" destId="{D01F776E-263C-4FC4-B394-2C61595738C0}" srcOrd="0" destOrd="0" presId="urn:microsoft.com/office/officeart/2005/8/layout/default"/>
    <dgm:cxn modelId="{20F1A4C4-1355-4B46-85F8-26F0DF541CA0}" type="presOf" srcId="{094BF120-6F33-4F33-B0AE-51916AD8C041}" destId="{808D5311-25EF-4561-A5DF-55CEE954C0AB}" srcOrd="0" destOrd="0" presId="urn:microsoft.com/office/officeart/2005/8/layout/default"/>
    <dgm:cxn modelId="{47BC00F8-583D-4637-8B2F-4A3CCDE3E1EC}" type="presOf" srcId="{076AC854-799E-4898-A66F-B2A4A30F707B}" destId="{BAEAB508-0BF2-4405-BB2D-25161BFDB384}" srcOrd="0" destOrd="0" presId="urn:microsoft.com/office/officeart/2005/8/layout/default"/>
    <dgm:cxn modelId="{A50C4E27-DC2E-4EA1-9858-B4C019ABE900}" type="presParOf" srcId="{D01F776E-263C-4FC4-B394-2C61595738C0}" destId="{808D5311-25EF-4561-A5DF-55CEE954C0AB}" srcOrd="0" destOrd="0" presId="urn:microsoft.com/office/officeart/2005/8/layout/default"/>
    <dgm:cxn modelId="{749B1B43-6B4D-49F7-B83B-C2235C558831}" type="presParOf" srcId="{D01F776E-263C-4FC4-B394-2C61595738C0}" destId="{BFEC27A3-7D2E-41B7-8EFB-44D2163978D0}" srcOrd="1" destOrd="0" presId="urn:microsoft.com/office/officeart/2005/8/layout/default"/>
    <dgm:cxn modelId="{1528FF25-28AA-4133-9571-285D40CCF81B}" type="presParOf" srcId="{D01F776E-263C-4FC4-B394-2C61595738C0}" destId="{05A59999-203A-460B-84B0-F3AC6B907F28}" srcOrd="2" destOrd="0" presId="urn:microsoft.com/office/officeart/2005/8/layout/default"/>
    <dgm:cxn modelId="{22916C8A-6052-47DD-A59A-1BFA214F34A4}" type="presParOf" srcId="{D01F776E-263C-4FC4-B394-2C61595738C0}" destId="{E6788216-B06B-4A3E-851F-6B66BF7F92FC}" srcOrd="3" destOrd="0" presId="urn:microsoft.com/office/officeart/2005/8/layout/default"/>
    <dgm:cxn modelId="{F07E5140-F4BE-4BE7-9615-5806A7BF5866}" type="presParOf" srcId="{D01F776E-263C-4FC4-B394-2C61595738C0}" destId="{BAEAB508-0BF2-4405-BB2D-25161BFDB384}" srcOrd="4" destOrd="0" presId="urn:microsoft.com/office/officeart/2005/8/layout/default"/>
    <dgm:cxn modelId="{25B2E296-5F6A-4A4E-9120-9E856BD7DFAD}" type="presParOf" srcId="{D01F776E-263C-4FC4-B394-2C61595738C0}" destId="{7D4C53F8-6F1F-43FD-B95A-83DD7667AEFF}" srcOrd="5" destOrd="0" presId="urn:microsoft.com/office/officeart/2005/8/layout/default"/>
    <dgm:cxn modelId="{0251E257-E0F4-4DD4-BD01-5005EC4E422B}" type="presParOf" srcId="{D01F776E-263C-4FC4-B394-2C61595738C0}" destId="{FF0AF301-3744-4AB3-A884-EE3D05F4509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D5311-25EF-4561-A5DF-55CEE954C0AB}">
      <dsp:nvSpPr>
        <dsp:cNvPr id="0" name=""/>
        <dsp:cNvSpPr/>
      </dsp:nvSpPr>
      <dsp:spPr>
        <a:xfrm>
          <a:off x="26052" y="1668"/>
          <a:ext cx="1249225" cy="749535"/>
        </a:xfrm>
        <a:prstGeom prst="rect">
          <a:avLst/>
        </a:prstGeom>
        <a:solidFill>
          <a:srgbClr val="5481CE"/>
        </a:solidFill>
        <a:ln w="1079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Residential</a:t>
          </a:r>
          <a:endParaRPr lang="en-IN" sz="1200" kern="1200" dirty="0">
            <a:solidFill>
              <a:schemeClr val="tx1"/>
            </a:solidFill>
          </a:endParaRPr>
        </a:p>
      </dsp:txBody>
      <dsp:txXfrm>
        <a:off x="26052" y="1668"/>
        <a:ext cx="1249225" cy="749535"/>
      </dsp:txXfrm>
    </dsp:sp>
    <dsp:sp modelId="{05A59999-203A-460B-84B0-F3AC6B907F28}">
      <dsp:nvSpPr>
        <dsp:cNvPr id="0" name=""/>
        <dsp:cNvSpPr/>
      </dsp:nvSpPr>
      <dsp:spPr>
        <a:xfrm>
          <a:off x="26052" y="876126"/>
          <a:ext cx="1249225" cy="749535"/>
        </a:xfrm>
        <a:prstGeom prst="rect">
          <a:avLst/>
        </a:prstGeom>
        <a:solidFill>
          <a:srgbClr val="DC5A3A"/>
        </a:solidFill>
        <a:ln w="1079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Industrial</a:t>
          </a:r>
          <a:endParaRPr lang="en-IN" sz="1200" kern="1200" dirty="0">
            <a:solidFill>
              <a:schemeClr val="tx1"/>
            </a:solidFill>
          </a:endParaRPr>
        </a:p>
      </dsp:txBody>
      <dsp:txXfrm>
        <a:off x="26052" y="876126"/>
        <a:ext cx="1249225" cy="749535"/>
      </dsp:txXfrm>
    </dsp:sp>
    <dsp:sp modelId="{BAEAB508-0BF2-4405-BB2D-25161BFDB384}">
      <dsp:nvSpPr>
        <dsp:cNvPr id="0" name=""/>
        <dsp:cNvSpPr/>
      </dsp:nvSpPr>
      <dsp:spPr>
        <a:xfrm>
          <a:off x="26052" y="1750584"/>
          <a:ext cx="1249225" cy="749535"/>
        </a:xfrm>
        <a:prstGeom prst="rect">
          <a:avLst/>
        </a:prstGeom>
        <a:solidFill>
          <a:srgbClr val="FBA92E"/>
        </a:solidFill>
        <a:ln w="1079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Shopping &amp; Entertainment</a:t>
          </a:r>
          <a:endParaRPr lang="en-IN" sz="1200" kern="1200" dirty="0">
            <a:solidFill>
              <a:schemeClr val="tx1"/>
            </a:solidFill>
          </a:endParaRPr>
        </a:p>
      </dsp:txBody>
      <dsp:txXfrm>
        <a:off x="26052" y="1750584"/>
        <a:ext cx="1249225" cy="749535"/>
      </dsp:txXfrm>
    </dsp:sp>
    <dsp:sp modelId="{FF0AF301-3744-4AB3-A884-EE3D05F45093}">
      <dsp:nvSpPr>
        <dsp:cNvPr id="0" name=""/>
        <dsp:cNvSpPr/>
      </dsp:nvSpPr>
      <dsp:spPr>
        <a:xfrm>
          <a:off x="26052" y="2625042"/>
          <a:ext cx="1249225" cy="749535"/>
        </a:xfrm>
        <a:prstGeom prst="rect">
          <a:avLst/>
        </a:prstGeom>
        <a:solidFill>
          <a:srgbClr val="3EA12F"/>
        </a:solidFill>
        <a:ln w="1079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University &amp; Commercial</a:t>
          </a:r>
          <a:endParaRPr lang="en-IN" sz="1200" kern="1200" dirty="0">
            <a:solidFill>
              <a:schemeClr val="tx1"/>
            </a:solidFill>
          </a:endParaRPr>
        </a:p>
      </dsp:txBody>
      <dsp:txXfrm>
        <a:off x="26052" y="2625042"/>
        <a:ext cx="1249225" cy="749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D5311-25EF-4561-A5DF-55CEE954C0AB}">
      <dsp:nvSpPr>
        <dsp:cNvPr id="0" name=""/>
        <dsp:cNvSpPr/>
      </dsp:nvSpPr>
      <dsp:spPr>
        <a:xfrm>
          <a:off x="219889" y="171"/>
          <a:ext cx="1010382" cy="606229"/>
        </a:xfrm>
        <a:prstGeom prst="rect">
          <a:avLst/>
        </a:prstGeom>
        <a:solidFill>
          <a:srgbClr val="5481CE"/>
        </a:solidFill>
        <a:ln w="1079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Residential</a:t>
          </a:r>
          <a:endParaRPr lang="en-IN" sz="900" kern="1200" dirty="0">
            <a:solidFill>
              <a:schemeClr val="tx1"/>
            </a:solidFill>
          </a:endParaRPr>
        </a:p>
      </dsp:txBody>
      <dsp:txXfrm>
        <a:off x="219889" y="171"/>
        <a:ext cx="1010382" cy="606229"/>
      </dsp:txXfrm>
    </dsp:sp>
    <dsp:sp modelId="{05A59999-203A-460B-84B0-F3AC6B907F28}">
      <dsp:nvSpPr>
        <dsp:cNvPr id="0" name=""/>
        <dsp:cNvSpPr/>
      </dsp:nvSpPr>
      <dsp:spPr>
        <a:xfrm>
          <a:off x="1331310" y="171"/>
          <a:ext cx="1010382" cy="606229"/>
        </a:xfrm>
        <a:prstGeom prst="rect">
          <a:avLst/>
        </a:prstGeom>
        <a:solidFill>
          <a:srgbClr val="DC5A3A"/>
        </a:solidFill>
        <a:ln w="1079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Industrial</a:t>
          </a:r>
          <a:endParaRPr lang="en-IN" sz="900" kern="1200" dirty="0">
            <a:solidFill>
              <a:schemeClr val="tx1"/>
            </a:solidFill>
          </a:endParaRPr>
        </a:p>
      </dsp:txBody>
      <dsp:txXfrm>
        <a:off x="1331310" y="171"/>
        <a:ext cx="1010382" cy="606229"/>
      </dsp:txXfrm>
    </dsp:sp>
    <dsp:sp modelId="{BAEAB508-0BF2-4405-BB2D-25161BFDB384}">
      <dsp:nvSpPr>
        <dsp:cNvPr id="0" name=""/>
        <dsp:cNvSpPr/>
      </dsp:nvSpPr>
      <dsp:spPr>
        <a:xfrm>
          <a:off x="2442731" y="171"/>
          <a:ext cx="1010382" cy="606229"/>
        </a:xfrm>
        <a:prstGeom prst="rect">
          <a:avLst/>
        </a:prstGeom>
        <a:solidFill>
          <a:srgbClr val="FBA92E"/>
        </a:solidFill>
        <a:ln w="1079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Shopping &amp; Entertainment</a:t>
          </a:r>
          <a:endParaRPr lang="en-IN" sz="900" kern="1200" dirty="0">
            <a:solidFill>
              <a:schemeClr val="tx1"/>
            </a:solidFill>
          </a:endParaRPr>
        </a:p>
      </dsp:txBody>
      <dsp:txXfrm>
        <a:off x="2442731" y="171"/>
        <a:ext cx="1010382" cy="606229"/>
      </dsp:txXfrm>
    </dsp:sp>
    <dsp:sp modelId="{FF0AF301-3744-4AB3-A884-EE3D05F45093}">
      <dsp:nvSpPr>
        <dsp:cNvPr id="0" name=""/>
        <dsp:cNvSpPr/>
      </dsp:nvSpPr>
      <dsp:spPr>
        <a:xfrm>
          <a:off x="3554152" y="171"/>
          <a:ext cx="1010382" cy="606229"/>
        </a:xfrm>
        <a:prstGeom prst="rect">
          <a:avLst/>
        </a:prstGeom>
        <a:solidFill>
          <a:srgbClr val="3EA12F"/>
        </a:solidFill>
        <a:ln w="1079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University &amp; Commercial</a:t>
          </a:r>
          <a:endParaRPr lang="en-IN" sz="900" kern="1200" dirty="0">
            <a:solidFill>
              <a:schemeClr val="tx1"/>
            </a:solidFill>
          </a:endParaRPr>
        </a:p>
      </dsp:txBody>
      <dsp:txXfrm>
        <a:off x="3554152" y="171"/>
        <a:ext cx="1010382" cy="6062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D5311-25EF-4561-A5DF-55CEE954C0AB}">
      <dsp:nvSpPr>
        <dsp:cNvPr id="0" name=""/>
        <dsp:cNvSpPr/>
      </dsp:nvSpPr>
      <dsp:spPr>
        <a:xfrm>
          <a:off x="219889" y="171"/>
          <a:ext cx="1010382" cy="606229"/>
        </a:xfrm>
        <a:prstGeom prst="rect">
          <a:avLst/>
        </a:prstGeom>
        <a:solidFill>
          <a:srgbClr val="5481CE"/>
        </a:solidFill>
        <a:ln w="1079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Residential</a:t>
          </a:r>
          <a:endParaRPr lang="en-IN" sz="900" kern="1200" dirty="0">
            <a:solidFill>
              <a:schemeClr val="tx1"/>
            </a:solidFill>
          </a:endParaRPr>
        </a:p>
      </dsp:txBody>
      <dsp:txXfrm>
        <a:off x="219889" y="171"/>
        <a:ext cx="1010382" cy="606229"/>
      </dsp:txXfrm>
    </dsp:sp>
    <dsp:sp modelId="{05A59999-203A-460B-84B0-F3AC6B907F28}">
      <dsp:nvSpPr>
        <dsp:cNvPr id="0" name=""/>
        <dsp:cNvSpPr/>
      </dsp:nvSpPr>
      <dsp:spPr>
        <a:xfrm>
          <a:off x="1331310" y="171"/>
          <a:ext cx="1010382" cy="606229"/>
        </a:xfrm>
        <a:prstGeom prst="rect">
          <a:avLst/>
        </a:prstGeom>
        <a:solidFill>
          <a:srgbClr val="DC5A3A"/>
        </a:solidFill>
        <a:ln w="1079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Industrial</a:t>
          </a:r>
          <a:endParaRPr lang="en-IN" sz="900" kern="1200" dirty="0">
            <a:solidFill>
              <a:schemeClr val="tx1"/>
            </a:solidFill>
          </a:endParaRPr>
        </a:p>
      </dsp:txBody>
      <dsp:txXfrm>
        <a:off x="1331310" y="171"/>
        <a:ext cx="1010382" cy="606229"/>
      </dsp:txXfrm>
    </dsp:sp>
    <dsp:sp modelId="{BAEAB508-0BF2-4405-BB2D-25161BFDB384}">
      <dsp:nvSpPr>
        <dsp:cNvPr id="0" name=""/>
        <dsp:cNvSpPr/>
      </dsp:nvSpPr>
      <dsp:spPr>
        <a:xfrm>
          <a:off x="2442731" y="171"/>
          <a:ext cx="1010382" cy="606229"/>
        </a:xfrm>
        <a:prstGeom prst="rect">
          <a:avLst/>
        </a:prstGeom>
        <a:solidFill>
          <a:srgbClr val="FBA92E"/>
        </a:solidFill>
        <a:ln w="1079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Shopping &amp; Entertainment</a:t>
          </a:r>
          <a:endParaRPr lang="en-IN" sz="900" kern="1200" dirty="0">
            <a:solidFill>
              <a:schemeClr val="tx1"/>
            </a:solidFill>
          </a:endParaRPr>
        </a:p>
      </dsp:txBody>
      <dsp:txXfrm>
        <a:off x="2442731" y="171"/>
        <a:ext cx="1010382" cy="606229"/>
      </dsp:txXfrm>
    </dsp:sp>
    <dsp:sp modelId="{FF0AF301-3744-4AB3-A884-EE3D05F45093}">
      <dsp:nvSpPr>
        <dsp:cNvPr id="0" name=""/>
        <dsp:cNvSpPr/>
      </dsp:nvSpPr>
      <dsp:spPr>
        <a:xfrm>
          <a:off x="3554152" y="171"/>
          <a:ext cx="1010382" cy="606229"/>
        </a:xfrm>
        <a:prstGeom prst="rect">
          <a:avLst/>
        </a:prstGeom>
        <a:solidFill>
          <a:srgbClr val="3EA12F"/>
        </a:solidFill>
        <a:ln w="1079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>
              <a:solidFill>
                <a:schemeClr val="tx1"/>
              </a:solidFill>
            </a:rPr>
            <a:t>University &amp; Commercial</a:t>
          </a:r>
          <a:endParaRPr lang="en-IN" sz="900" kern="1200" dirty="0">
            <a:solidFill>
              <a:schemeClr val="tx1"/>
            </a:solidFill>
          </a:endParaRPr>
        </a:p>
      </dsp:txBody>
      <dsp:txXfrm>
        <a:off x="3554152" y="171"/>
        <a:ext cx="1010382" cy="606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3/29/2021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3/29/2021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58303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1pPr>
            <a:lvl2pPr marL="6858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2pPr>
            <a:lvl3pPr marL="11430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3pPr>
            <a:lvl4pPr marL="16002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4pPr>
            <a:lvl5pPr marL="20574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1pPr>
            <a:lvl2pPr marL="6858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2pPr>
            <a:lvl3pPr marL="11430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3pPr>
            <a:lvl4pPr marL="16002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4pPr>
            <a:lvl5pPr marL="20574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1pPr>
            <a:lvl2pPr marL="6858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2pPr>
            <a:lvl3pPr marL="11430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3pPr>
            <a:lvl4pPr marL="16002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4pPr>
            <a:lvl5pPr marL="20574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1pPr>
            <a:lvl2pPr marL="6858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2pPr>
            <a:lvl3pPr marL="11430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3pPr>
            <a:lvl4pPr marL="16002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4pPr>
            <a:lvl5pPr marL="20574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1pPr>
            <a:lvl2pPr marL="6858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2pPr>
            <a:lvl3pPr marL="11430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3pPr>
            <a:lvl4pPr marL="16002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4pPr>
            <a:lvl5pPr marL="20574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 sz="2400"/>
            </a:lvl1pPr>
            <a:lvl2pPr marL="6858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 sz="2000"/>
            </a:lvl2pPr>
            <a:lvl3pPr marL="11430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 sz="1800"/>
            </a:lvl3pPr>
            <a:lvl4pPr marL="16002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 sz="1600"/>
            </a:lvl4pPr>
            <a:lvl5pPr marL="20574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accent2"/>
              </a:buClr>
              <a:buFont typeface="Wingdings 3" panose="05040102010807070707" pitchFamily="18" charset="2"/>
              <a:buChar char=""/>
              <a:defRPr sz="2400">
                <a:solidFill>
                  <a:schemeClr val="tx1"/>
                </a:solidFill>
              </a:defRPr>
            </a:lvl1pPr>
            <a:lvl2pPr marL="685800" indent="-228600">
              <a:buClr>
                <a:schemeClr val="accent2"/>
              </a:buClr>
              <a:buFont typeface="Wingdings 3" panose="05040102010807070707" pitchFamily="18" charset="2"/>
              <a:buChar char=""/>
              <a:defRPr sz="2000">
                <a:solidFill>
                  <a:schemeClr val="tx1"/>
                </a:solidFill>
              </a:defRPr>
            </a:lvl2pPr>
            <a:lvl3pPr marL="1143000" indent="-228600">
              <a:buClr>
                <a:schemeClr val="accent2"/>
              </a:buClr>
              <a:buFont typeface="Wingdings 3" panose="05040102010807070707" pitchFamily="18" charset="2"/>
              <a:buChar char=""/>
              <a:defRPr sz="1800">
                <a:solidFill>
                  <a:schemeClr val="tx1"/>
                </a:solidFill>
              </a:defRPr>
            </a:lvl3pPr>
            <a:lvl4pPr marL="1600200" indent="-228600">
              <a:buClr>
                <a:schemeClr val="accent2"/>
              </a:buClr>
              <a:buFont typeface="Wingdings 3" panose="05040102010807070707" pitchFamily="18" charset="2"/>
              <a:buChar char=""/>
              <a:defRPr sz="1600">
                <a:solidFill>
                  <a:schemeClr val="tx1"/>
                </a:solidFill>
              </a:defRPr>
            </a:lvl4pPr>
            <a:lvl5pPr marL="2057400" indent="-228600">
              <a:buClr>
                <a:schemeClr val="accent2"/>
              </a:buClr>
              <a:buFont typeface="Wingdings 3" panose="05040102010807070707" pitchFamily="18" charset="2"/>
              <a:buChar char="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 dirty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 sz="2400">
                <a:solidFill>
                  <a:schemeClr val="tx1"/>
                </a:solidFill>
              </a:defRPr>
            </a:lvl1pPr>
            <a:lvl2pPr marL="6858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 sz="2000">
                <a:solidFill>
                  <a:schemeClr val="tx1"/>
                </a:solidFill>
              </a:defRPr>
            </a:lvl2pPr>
            <a:lvl3pPr marL="11430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 sz="1800">
                <a:solidFill>
                  <a:schemeClr val="tx1"/>
                </a:solidFill>
              </a:defRPr>
            </a:lvl3pPr>
            <a:lvl4pPr marL="16002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 sz="1600">
                <a:solidFill>
                  <a:schemeClr val="tx1"/>
                </a:solidFill>
              </a:defRPr>
            </a:lvl4pPr>
            <a:lvl5pPr marL="2057400" indent="-228600">
              <a:buClr>
                <a:schemeClr val="accent2"/>
              </a:buClr>
              <a:buFont typeface="Wingdings 3" panose="05040102010807070707" pitchFamily="18" charset="2"/>
              <a:buChar char="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 typeface="Wingdings 3" panose="05040102010807070707" pitchFamily="18" charset="2"/>
              <a:buChar char=""/>
              <a:defRPr lang="en-US" dirty="0">
                <a:solidFill>
                  <a:schemeClr val="tx1"/>
                </a:solidFill>
              </a:defRPr>
            </a:lvl1pPr>
            <a:lvl2pPr marL="685800" indent="-228600">
              <a:buFont typeface="Wingdings 3" panose="05040102010807070707" pitchFamily="18" charset="2"/>
              <a:buChar char=""/>
              <a:defRPr lang="en-US" dirty="0">
                <a:solidFill>
                  <a:schemeClr val="tx1"/>
                </a:solidFill>
              </a:defRPr>
            </a:lvl2pPr>
            <a:lvl3pPr marL="1143000" indent="-228600">
              <a:buFont typeface="Wingdings 3" panose="05040102010807070707" pitchFamily="18" charset="2"/>
              <a:buChar char=""/>
              <a:defRPr lang="en-US" dirty="0">
                <a:solidFill>
                  <a:schemeClr val="tx1"/>
                </a:solidFill>
              </a:defRPr>
            </a:lvl3pPr>
            <a:lvl4pPr marL="1600200" indent="-228600">
              <a:buFont typeface="Wingdings 3" panose="05040102010807070707" pitchFamily="18" charset="2"/>
              <a:buChar char=""/>
              <a:defRPr lang="en-US" dirty="0">
                <a:solidFill>
                  <a:schemeClr val="tx1"/>
                </a:solidFill>
              </a:defRPr>
            </a:lvl4pPr>
            <a:lvl5pPr marL="2057400" indent="-228600">
              <a:buFont typeface="Wingdings 3" panose="05040102010807070707" pitchFamily="18" charset="2"/>
              <a:buChar char=""/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 typeface="Wingdings 3" panose="05040102010807070707" pitchFamily="18" charset="2"/>
              <a:buChar char=""/>
              <a:defRPr lang="en-US" dirty="0">
                <a:solidFill>
                  <a:schemeClr val="tx1"/>
                </a:solidFill>
              </a:defRPr>
            </a:lvl1pPr>
            <a:lvl2pPr marL="685800" indent="-228600">
              <a:buFont typeface="Wingdings 3" panose="05040102010807070707" pitchFamily="18" charset="2"/>
              <a:buChar char=""/>
              <a:defRPr lang="en-US" dirty="0">
                <a:solidFill>
                  <a:schemeClr val="tx1"/>
                </a:solidFill>
              </a:defRPr>
            </a:lvl2pPr>
            <a:lvl3pPr marL="1143000" indent="-228600">
              <a:buFont typeface="Wingdings 3" panose="05040102010807070707" pitchFamily="18" charset="2"/>
              <a:buChar char=""/>
              <a:defRPr lang="en-US" dirty="0">
                <a:solidFill>
                  <a:schemeClr val="tx1"/>
                </a:solidFill>
              </a:defRPr>
            </a:lvl3pPr>
            <a:lvl4pPr marL="1600200" indent="-228600">
              <a:buFont typeface="Wingdings 3" panose="05040102010807070707" pitchFamily="18" charset="2"/>
              <a:buChar char=""/>
              <a:defRPr lang="en-US" dirty="0">
                <a:solidFill>
                  <a:schemeClr val="tx1"/>
                </a:solidFill>
              </a:defRPr>
            </a:lvl4pPr>
            <a:lvl5pPr marL="2057400" indent="-228600">
              <a:buFont typeface="Wingdings 3" panose="05040102010807070707" pitchFamily="18" charset="2"/>
              <a:buChar char=""/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DD1403C-7DC4-4933-A895-3BBD73F898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68" t="10" r="41460" b="-10"/>
          <a:stretch/>
        </p:blipFill>
        <p:spPr>
          <a:xfrm>
            <a:off x="1683398" y="860944"/>
            <a:ext cx="4428523" cy="513708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620AC6-4173-40CA-A836-88C9D8BED0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Battle of the Neighborhoods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0739394-EF09-4584-91C4-207C7A659A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Evaluation of Restaurant Locations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671025-11D2-4B59-8D73-A167FA95AE67}"/>
              </a:ext>
            </a:extLst>
          </p:cNvPr>
          <p:cNvSpPr txBox="1"/>
          <p:nvPr/>
        </p:nvSpPr>
        <p:spPr>
          <a:xfrm>
            <a:off x="6375214" y="4378569"/>
            <a:ext cx="4220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Joseph George Naduvathuserry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745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D438002-AAAA-4676-80F8-646FF4B310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8562" b="6394"/>
          <a:stretch/>
        </p:blipFill>
        <p:spPr>
          <a:xfrm>
            <a:off x="359229" y="326570"/>
            <a:ext cx="11473542" cy="62048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3DD1AE5-8736-4CA1-A5D5-B755E072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558802"/>
            <a:ext cx="3755571" cy="939798"/>
          </a:xfrm>
          <a:prstGeom prst="round2DiagRect">
            <a:avLst/>
          </a:prstGeom>
        </p:spPr>
        <p:txBody>
          <a:bodyPr/>
          <a:lstStyle/>
          <a:p>
            <a:r>
              <a:rPr lang="en-US" dirty="0"/>
              <a:t>Case 1 Results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F36349-773F-4A59-A3B1-B9C2EE98A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589" y="326570"/>
            <a:ext cx="4429182" cy="57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58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338D-7AD3-4117-9FDA-5B1C0A650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1 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C0ECF-88F6-4D8B-A8F2-CD183CE3D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Top 10 Locations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D0C61D8-2859-492E-8199-7D877A0A1E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7886403"/>
              </p:ext>
            </p:extLst>
          </p:nvPr>
        </p:nvGraphicFramePr>
        <p:xfrm>
          <a:off x="6161088" y="2560572"/>
          <a:ext cx="5803900" cy="422049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60699">
                  <a:extLst>
                    <a:ext uri="{9D8B030D-6E8A-4147-A177-3AD203B41FA5}">
                      <a16:colId xmlns:a16="http://schemas.microsoft.com/office/drawing/2014/main" val="4289440729"/>
                    </a:ext>
                  </a:extLst>
                </a:gridCol>
                <a:gridCol w="746267">
                  <a:extLst>
                    <a:ext uri="{9D8B030D-6E8A-4147-A177-3AD203B41FA5}">
                      <a16:colId xmlns:a16="http://schemas.microsoft.com/office/drawing/2014/main" val="3074649747"/>
                    </a:ext>
                  </a:extLst>
                </a:gridCol>
                <a:gridCol w="580292">
                  <a:extLst>
                    <a:ext uri="{9D8B030D-6E8A-4147-A177-3AD203B41FA5}">
                      <a16:colId xmlns:a16="http://schemas.microsoft.com/office/drawing/2014/main" val="664230838"/>
                    </a:ext>
                  </a:extLst>
                </a:gridCol>
                <a:gridCol w="3216642">
                  <a:extLst>
                    <a:ext uri="{9D8B030D-6E8A-4147-A177-3AD203B41FA5}">
                      <a16:colId xmlns:a16="http://schemas.microsoft.com/office/drawing/2014/main" val="157140528"/>
                    </a:ext>
                  </a:extLst>
                </a:gridCol>
              </a:tblGrid>
              <a:tr h="3253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H3 ID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Cluster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Score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Address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extLst>
                  <a:ext uri="{0D108BD9-81ED-4DB2-BD59-A6C34878D82A}">
                    <a16:rowId xmlns:a16="http://schemas.microsoft.com/office/drawing/2014/main" val="534011340"/>
                  </a:ext>
                </a:extLst>
              </a:tr>
              <a:tr h="3703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8861892461fffff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0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>
                    <a:solidFill>
                      <a:srgbClr val="5481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7.27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Mangammanapalya, Bommanahalli Zone, Bengaluru - 560068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extLst>
                  <a:ext uri="{0D108BD9-81ED-4DB2-BD59-A6C34878D82A}">
                    <a16:rowId xmlns:a16="http://schemas.microsoft.com/office/drawing/2014/main" val="1791252079"/>
                  </a:ext>
                </a:extLst>
              </a:tr>
              <a:tr h="3703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8861892463fffff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1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>
                    <a:solidFill>
                      <a:srgbClr val="DC5A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3.53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Mangammanapalya, Bommanahalli Zone, Bengaluru - 560068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extLst>
                  <a:ext uri="{0D108BD9-81ED-4DB2-BD59-A6C34878D82A}">
                    <a16:rowId xmlns:a16="http://schemas.microsoft.com/office/drawing/2014/main" val="1696471329"/>
                  </a:ext>
                </a:extLst>
              </a:tr>
              <a:tr h="3703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8861892439fffff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0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>
                    <a:solidFill>
                      <a:srgbClr val="5481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2.96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Bommanahalli Ward, Bommanahalli Zone, Bengaluru - 560068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extLst>
                  <a:ext uri="{0D108BD9-81ED-4DB2-BD59-A6C34878D82A}">
                    <a16:rowId xmlns:a16="http://schemas.microsoft.com/office/drawing/2014/main" val="1350360226"/>
                  </a:ext>
                </a:extLst>
              </a:tr>
              <a:tr h="3703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8861892eb1fffff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0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>
                    <a:solidFill>
                      <a:srgbClr val="5481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2.49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Richards Town, Sagayarapuram Ward, East Zone, Bengaluru - 560084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extLst>
                  <a:ext uri="{0D108BD9-81ED-4DB2-BD59-A6C34878D82A}">
                    <a16:rowId xmlns:a16="http://schemas.microsoft.com/office/drawing/2014/main" val="1649674932"/>
                  </a:ext>
                </a:extLst>
              </a:tr>
              <a:tr h="3703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8861892eb7fffff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1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>
                    <a:solidFill>
                      <a:srgbClr val="DC5A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2.13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Muneshwara Nagar, East Zone, Bengaluru - 560084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extLst>
                  <a:ext uri="{0D108BD9-81ED-4DB2-BD59-A6C34878D82A}">
                    <a16:rowId xmlns:a16="http://schemas.microsoft.com/office/drawing/2014/main" val="2920559632"/>
                  </a:ext>
                </a:extLst>
              </a:tr>
              <a:tr h="3703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8860145a2dfffff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1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>
                    <a:solidFill>
                      <a:srgbClr val="DC5A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1.44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K H Ranganath Colony, Rayapuram Ward, West Zone, Bengaluru - 560026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extLst>
                  <a:ext uri="{0D108BD9-81ED-4DB2-BD59-A6C34878D82A}">
                    <a16:rowId xmlns:a16="http://schemas.microsoft.com/office/drawing/2014/main" val="3328407013"/>
                  </a:ext>
                </a:extLst>
              </a:tr>
              <a:tr h="56161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8861892e03fffff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0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>
                    <a:solidFill>
                      <a:srgbClr val="5481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1.34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Mapple Heights Apartments, Vijnana Nagar, Mahadevapura Zone, Bengaluru - 560093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extLst>
                  <a:ext uri="{0D108BD9-81ED-4DB2-BD59-A6C34878D82A}">
                    <a16:rowId xmlns:a16="http://schemas.microsoft.com/office/drawing/2014/main" val="2032623710"/>
                  </a:ext>
                </a:extLst>
              </a:tr>
              <a:tr h="3703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886189246bfffff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0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>
                    <a:solidFill>
                      <a:srgbClr val="5481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0.97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AECS Layout, A block, Singasandra, Bommanahalli Zone, Bengaluru - 560068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extLst>
                  <a:ext uri="{0D108BD9-81ED-4DB2-BD59-A6C34878D82A}">
                    <a16:rowId xmlns:a16="http://schemas.microsoft.com/office/drawing/2014/main" val="3099713582"/>
                  </a:ext>
                </a:extLst>
              </a:tr>
              <a:tr h="3703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88618924b3fffff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0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>
                    <a:solidFill>
                      <a:srgbClr val="5481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0.68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AGS Layout, Uttarahalli, Bommanahalli Zone, Bengaluru - 560061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extLst>
                  <a:ext uri="{0D108BD9-81ED-4DB2-BD59-A6C34878D82A}">
                    <a16:rowId xmlns:a16="http://schemas.microsoft.com/office/drawing/2014/main" val="866684112"/>
                  </a:ext>
                </a:extLst>
              </a:tr>
              <a:tr h="3703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8861892ebdfffff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3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>
                    <a:solidFill>
                      <a:srgbClr val="3EA12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0.64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 err="1">
                          <a:effectLst/>
                        </a:rPr>
                        <a:t>Lingarajapuram</a:t>
                      </a:r>
                      <a:r>
                        <a:rPr lang="en-US" sz="1100" kern="800" dirty="0">
                          <a:effectLst/>
                        </a:rPr>
                        <a:t>, </a:t>
                      </a:r>
                      <a:r>
                        <a:rPr lang="en-US" sz="1100" kern="800" dirty="0" err="1">
                          <a:effectLst/>
                        </a:rPr>
                        <a:t>Lingarajapura</a:t>
                      </a:r>
                      <a:r>
                        <a:rPr lang="en-US" sz="1100" kern="800" dirty="0">
                          <a:effectLst/>
                        </a:rPr>
                        <a:t> Ward, East Zone, Bengaluru - 560043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385" marR="68385" marT="0" marB="0" anchor="ctr"/>
                </a:tc>
                <a:extLst>
                  <a:ext uri="{0D108BD9-81ED-4DB2-BD59-A6C34878D82A}">
                    <a16:rowId xmlns:a16="http://schemas.microsoft.com/office/drawing/2014/main" val="2937014962"/>
                  </a:ext>
                </a:extLst>
              </a:tr>
            </a:tbl>
          </a:graphicData>
        </a:graphic>
      </p:graphicFrame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C1AD38BA-B754-4675-A603-949A6B0E4F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8357319"/>
              </p:ext>
            </p:extLst>
          </p:nvPr>
        </p:nvGraphicFramePr>
        <p:xfrm>
          <a:off x="7346029" y="1604262"/>
          <a:ext cx="4784425" cy="606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Placeholder 16">
            <a:extLst>
              <a:ext uri="{FF2B5EF4-FFF2-40B4-BE49-F238E27FC236}">
                <a16:creationId xmlns:a16="http://schemas.microsoft.com/office/drawing/2014/main" id="{2CB4815B-32BF-40C1-95DB-558C8B964A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67" r="1" b="22355"/>
          <a:stretch/>
        </p:blipFill>
        <p:spPr>
          <a:xfrm>
            <a:off x="-1" y="28912"/>
            <a:ext cx="10521387" cy="5383947"/>
          </a:xfrm>
          <a:prstGeom prst="diagStripe">
            <a:avLst>
              <a:gd name="adj" fmla="val 52735"/>
            </a:avLst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5011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CF7AB0B-63FE-4709-BE01-7D95C5C2A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Restobar</a:t>
            </a:r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15B812A-6553-457D-BACC-C8E4E238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2</a:t>
            </a:r>
            <a:endParaRPr lang="en-IN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EFFD0F7-E7D6-43EB-9D48-CAEBE1E7CB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162" r="31077"/>
          <a:stretch/>
        </p:blipFill>
        <p:spPr>
          <a:xfrm>
            <a:off x="6604000" y="0"/>
            <a:ext cx="5588000" cy="687224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6CC98-E3E3-4DB8-BEFB-693A6BB859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D72ED4-D3FE-4C8D-B996-E93E7688FE05}"/>
              </a:ext>
            </a:extLst>
          </p:cNvPr>
          <p:cNvSpPr txBox="1"/>
          <p:nvPr/>
        </p:nvSpPr>
        <p:spPr>
          <a:xfrm>
            <a:off x="531378" y="3039298"/>
            <a:ext cx="55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Format</a:t>
            </a:r>
            <a:r>
              <a:rPr lang="en-US" dirty="0"/>
              <a:t> Restobar / Gastropub</a:t>
            </a:r>
          </a:p>
          <a:p>
            <a:r>
              <a:rPr lang="en-US" b="1" dirty="0"/>
              <a:t>Target</a:t>
            </a:r>
            <a:r>
              <a:rPr lang="en-US" dirty="0"/>
              <a:t>   College students, Young professionals</a:t>
            </a:r>
            <a:endParaRPr lang="en-IN" dirty="0"/>
          </a:p>
        </p:txBody>
      </p:sp>
      <p:graphicFrame>
        <p:nvGraphicFramePr>
          <p:cNvPr id="20" name="Content Placeholder 19">
            <a:extLst>
              <a:ext uri="{FF2B5EF4-FFF2-40B4-BE49-F238E27FC236}">
                <a16:creationId xmlns:a16="http://schemas.microsoft.com/office/drawing/2014/main" id="{6E5271C0-EA0C-43E2-A115-38BED54DC8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9957860"/>
              </p:ext>
            </p:extLst>
          </p:nvPr>
        </p:nvGraphicFramePr>
        <p:xfrm>
          <a:off x="620554" y="3894992"/>
          <a:ext cx="5050484" cy="2461357"/>
        </p:xfrm>
        <a:graphic>
          <a:graphicData uri="http://schemas.openxmlformats.org/drawingml/2006/table">
            <a:tbl>
              <a:tblPr firstRow="1" firstCol="1">
                <a:tableStyleId>{69012ECD-51FC-41F1-AA8D-1B2483CD663E}</a:tableStyleId>
              </a:tblPr>
              <a:tblGrid>
                <a:gridCol w="1793408">
                  <a:extLst>
                    <a:ext uri="{9D8B030D-6E8A-4147-A177-3AD203B41FA5}">
                      <a16:colId xmlns:a16="http://schemas.microsoft.com/office/drawing/2014/main" val="4141484367"/>
                    </a:ext>
                  </a:extLst>
                </a:gridCol>
                <a:gridCol w="2377846">
                  <a:extLst>
                    <a:ext uri="{9D8B030D-6E8A-4147-A177-3AD203B41FA5}">
                      <a16:colId xmlns:a16="http://schemas.microsoft.com/office/drawing/2014/main" val="758490367"/>
                    </a:ext>
                  </a:extLst>
                </a:gridCol>
                <a:gridCol w="879230">
                  <a:extLst>
                    <a:ext uri="{9D8B030D-6E8A-4147-A177-3AD203B41FA5}">
                      <a16:colId xmlns:a16="http://schemas.microsoft.com/office/drawing/2014/main" val="1595766790"/>
                    </a:ext>
                  </a:extLst>
                </a:gridCol>
              </a:tblGrid>
              <a:tr h="4596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Category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>
                          <a:effectLst/>
                        </a:rPr>
                        <a:t>Variable</a:t>
                      </a:r>
                      <a:endParaRPr lang="en-IN" sz="12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Weight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2909487"/>
                  </a:ext>
                </a:extLst>
              </a:tr>
              <a:tr h="222409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General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Population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10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6048149"/>
                  </a:ext>
                </a:extLst>
              </a:tr>
              <a:tr h="2224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Real estate cost (per sq. ft.)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-15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978088"/>
                  </a:ext>
                </a:extLst>
              </a:tr>
              <a:tr h="2224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Competition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Nightlife Spot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-15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157111"/>
                  </a:ext>
                </a:extLst>
              </a:tr>
              <a:tr h="222409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Complements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>
                          <a:effectLst/>
                        </a:rPr>
                        <a:t>Residence</a:t>
                      </a:r>
                      <a:endParaRPr lang="en-IN" sz="12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5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16380959"/>
                  </a:ext>
                </a:extLst>
              </a:tr>
              <a:tr h="2224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>
                          <a:effectLst/>
                        </a:rPr>
                        <a:t>Office</a:t>
                      </a:r>
                      <a:endParaRPr lang="en-IN" sz="12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10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4820861"/>
                  </a:ext>
                </a:extLst>
              </a:tr>
              <a:tr h="2224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>
                          <a:effectLst/>
                        </a:rPr>
                        <a:t>Shopping Mall</a:t>
                      </a:r>
                      <a:endParaRPr lang="en-IN" sz="12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10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361363"/>
                  </a:ext>
                </a:extLst>
              </a:tr>
              <a:tr h="2224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>
                          <a:effectLst/>
                        </a:rPr>
                        <a:t>Movie Theater</a:t>
                      </a:r>
                      <a:endParaRPr lang="en-IN" sz="12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10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7308376"/>
                  </a:ext>
                </a:extLst>
              </a:tr>
              <a:tr h="2224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>
                          <a:effectLst/>
                        </a:rPr>
                        <a:t>College &amp; University</a:t>
                      </a:r>
                      <a:endParaRPr lang="en-IN" sz="12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15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8098925"/>
                  </a:ext>
                </a:extLst>
              </a:tr>
              <a:tr h="22240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>
                          <a:effectLst/>
                        </a:rPr>
                        <a:t>Arts &amp; Entertainment</a:t>
                      </a:r>
                      <a:endParaRPr lang="en-IN" sz="12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7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4361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167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D438002-AAAA-4676-80F8-646FF4B310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9048" b="5411"/>
          <a:stretch/>
        </p:blipFill>
        <p:spPr>
          <a:xfrm>
            <a:off x="359229" y="326570"/>
            <a:ext cx="11473542" cy="62048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3DD1AE5-8736-4CA1-A5D5-B755E072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558802"/>
            <a:ext cx="3755571" cy="939798"/>
          </a:xfrm>
          <a:prstGeom prst="round2DiagRect">
            <a:avLst/>
          </a:prstGeom>
        </p:spPr>
        <p:txBody>
          <a:bodyPr/>
          <a:lstStyle/>
          <a:p>
            <a:r>
              <a:rPr lang="en-US" dirty="0"/>
              <a:t>Case 2 Results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BE422-0337-4B55-B036-BABDA7EF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637" y="326570"/>
            <a:ext cx="4790133" cy="5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39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338D-7AD3-4117-9FDA-5B1C0A650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Case 2 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C0ECF-88F6-4D8B-A8F2-CD183CE3DED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Top 10 Locations</a:t>
            </a:r>
            <a:endParaRPr lang="en-IN" dirty="0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C1AD38BA-B754-4675-A603-949A6B0E4F66}"/>
              </a:ext>
            </a:extLst>
          </p:cNvPr>
          <p:cNvGraphicFramePr>
            <a:graphicFrameLocks/>
          </p:cNvGraphicFramePr>
          <p:nvPr/>
        </p:nvGraphicFramePr>
        <p:xfrm>
          <a:off x="7346029" y="1604262"/>
          <a:ext cx="4784425" cy="606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Placeholder 16">
            <a:extLst>
              <a:ext uri="{FF2B5EF4-FFF2-40B4-BE49-F238E27FC236}">
                <a16:creationId xmlns:a16="http://schemas.microsoft.com/office/drawing/2014/main" id="{2CB4815B-32BF-40C1-95DB-558C8B964A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42" t="6946" r="-3942" b="2130"/>
          <a:stretch/>
        </p:blipFill>
        <p:spPr>
          <a:xfrm>
            <a:off x="-1" y="28912"/>
            <a:ext cx="10521387" cy="5383947"/>
          </a:xfrm>
          <a:prstGeom prst="diagStripe">
            <a:avLst>
              <a:gd name="adj" fmla="val 52735"/>
            </a:avLst>
          </a:prstGeom>
          <a:ln w="38100">
            <a:solidFill>
              <a:schemeClr val="bg1"/>
            </a:solidFill>
          </a:ln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BFA0ECD-DDEA-4B4A-B79E-AAD349C1E0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457819"/>
              </p:ext>
            </p:extLst>
          </p:nvPr>
        </p:nvGraphicFramePr>
        <p:xfrm>
          <a:off x="6096000" y="2336942"/>
          <a:ext cx="5969138" cy="439961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43503">
                  <a:extLst>
                    <a:ext uri="{9D8B030D-6E8A-4147-A177-3AD203B41FA5}">
                      <a16:colId xmlns:a16="http://schemas.microsoft.com/office/drawing/2014/main" val="1110659461"/>
                    </a:ext>
                  </a:extLst>
                </a:gridCol>
                <a:gridCol w="765801">
                  <a:extLst>
                    <a:ext uri="{9D8B030D-6E8A-4147-A177-3AD203B41FA5}">
                      <a16:colId xmlns:a16="http://schemas.microsoft.com/office/drawing/2014/main" val="3690072734"/>
                    </a:ext>
                  </a:extLst>
                </a:gridCol>
                <a:gridCol w="692868">
                  <a:extLst>
                    <a:ext uri="{9D8B030D-6E8A-4147-A177-3AD203B41FA5}">
                      <a16:colId xmlns:a16="http://schemas.microsoft.com/office/drawing/2014/main" val="2080474758"/>
                    </a:ext>
                  </a:extLst>
                </a:gridCol>
                <a:gridCol w="3166966">
                  <a:extLst>
                    <a:ext uri="{9D8B030D-6E8A-4147-A177-3AD203B41FA5}">
                      <a16:colId xmlns:a16="http://schemas.microsoft.com/office/drawing/2014/main" val="75478203"/>
                    </a:ext>
                  </a:extLst>
                </a:gridCol>
              </a:tblGrid>
              <a:tr h="3867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H3 ID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Cluster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Score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Address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17173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8860145b1dfffff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3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EA12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11.47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Hospital-ayurvedic Homeo Clinic, 2nd Main Road, Prakash Nagar Ward, West Zone, Bengaluru - 560021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66436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88618925d9fffff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2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BA9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8.63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MICO Layout, BTM Layout Ward, South Zone, Bengaluru - 560069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44526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8861892185fffff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3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EA12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8.52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 err="1">
                          <a:effectLst/>
                        </a:rPr>
                        <a:t>Kadugodi</a:t>
                      </a:r>
                      <a:r>
                        <a:rPr lang="en-US" sz="1100" kern="800" dirty="0">
                          <a:effectLst/>
                        </a:rPr>
                        <a:t>, Mahadevapura Zone, </a:t>
                      </a:r>
                      <a:r>
                        <a:rPr lang="en-US" sz="1100" kern="800" dirty="0" err="1">
                          <a:effectLst/>
                        </a:rPr>
                        <a:t>Sheegehalli</a:t>
                      </a:r>
                      <a:r>
                        <a:rPr lang="en-US" sz="1100" kern="800" dirty="0">
                          <a:effectLst/>
                        </a:rPr>
                        <a:t>, Bengaluru - 560067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557095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8860145b0bfffff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3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EA12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8.24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Ramachandra Pura, </a:t>
                      </a:r>
                      <a:r>
                        <a:rPr lang="en-US" sz="1100" kern="800" dirty="0" err="1">
                          <a:effectLst/>
                        </a:rPr>
                        <a:t>Okalipuram</a:t>
                      </a:r>
                      <a:r>
                        <a:rPr lang="en-US" sz="1100" kern="800" dirty="0">
                          <a:effectLst/>
                        </a:rPr>
                        <a:t> Ward, West Zone, Bengaluru - 560020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52850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88618925d5fffff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3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EA12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7.80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Bismillah Nagar, </a:t>
                      </a:r>
                      <a:r>
                        <a:rPr lang="en-US" sz="1100" kern="800" dirty="0" err="1">
                          <a:effectLst/>
                        </a:rPr>
                        <a:t>Gurappanapalya</a:t>
                      </a:r>
                      <a:r>
                        <a:rPr lang="en-US" sz="1100" kern="800" dirty="0">
                          <a:effectLst/>
                        </a:rPr>
                        <a:t> Ward, South Zone, Bengaluru - 560029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3201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88618925dbfffff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3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EA12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7.69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JP Nagar 2nd Phase, South Zone, Bengaluru - 560069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63277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8861892cd7fffff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0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5481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7.54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4th Cross Road, </a:t>
                      </a:r>
                      <a:r>
                        <a:rPr lang="en-US" sz="1100" kern="800" dirty="0" err="1">
                          <a:effectLst/>
                        </a:rPr>
                        <a:t>Anandanagar</a:t>
                      </a:r>
                      <a:r>
                        <a:rPr lang="en-US" sz="1100" kern="800" dirty="0">
                          <a:effectLst/>
                        </a:rPr>
                        <a:t>, </a:t>
                      </a:r>
                      <a:r>
                        <a:rPr lang="en-US" sz="1100" kern="800" dirty="0" err="1">
                          <a:effectLst/>
                        </a:rPr>
                        <a:t>Hebbala</a:t>
                      </a:r>
                      <a:r>
                        <a:rPr lang="en-US" sz="1100" kern="800" dirty="0">
                          <a:effectLst/>
                        </a:rPr>
                        <a:t> Ward, East Zone, Bengaluru - 560032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07245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8860169625fffff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1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DC5A3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7.21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 err="1">
                          <a:effectLst/>
                        </a:rPr>
                        <a:t>Chowdeswari</a:t>
                      </a:r>
                      <a:r>
                        <a:rPr lang="en-US" sz="1100" kern="800" dirty="0">
                          <a:effectLst/>
                        </a:rPr>
                        <a:t> Ward, Yelahanka Zone, Bengaluru - 560064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425380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88618925d1fffff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2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BA92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7.19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 err="1">
                          <a:effectLst/>
                        </a:rPr>
                        <a:t>Sahakari</a:t>
                      </a:r>
                      <a:r>
                        <a:rPr lang="en-US" sz="1100" kern="800" dirty="0">
                          <a:effectLst/>
                        </a:rPr>
                        <a:t> </a:t>
                      </a:r>
                      <a:r>
                        <a:rPr lang="en-US" sz="1100" kern="800" dirty="0" err="1">
                          <a:effectLst/>
                        </a:rPr>
                        <a:t>Vidyakendra</a:t>
                      </a:r>
                      <a:r>
                        <a:rPr lang="en-US" sz="1100" kern="800" dirty="0">
                          <a:effectLst/>
                        </a:rPr>
                        <a:t> AHPS Jayanagar, East End B Main Road, NAL Layout, Jayanagar East Ward, Bengaluru - 560069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19394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8860145b03fffff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3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3EA12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>
                          <a:effectLst/>
                        </a:rPr>
                        <a:t>7.08</a:t>
                      </a:r>
                      <a:endParaRPr lang="en-IN" sz="11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kern="800" dirty="0">
                          <a:effectLst/>
                        </a:rPr>
                        <a:t>7th Main Road, </a:t>
                      </a:r>
                      <a:r>
                        <a:rPr lang="en-US" sz="1100" kern="800" dirty="0" err="1">
                          <a:effectLst/>
                        </a:rPr>
                        <a:t>Sriramapura</a:t>
                      </a:r>
                      <a:r>
                        <a:rPr lang="en-US" sz="1100" kern="800" dirty="0">
                          <a:effectLst/>
                        </a:rPr>
                        <a:t>, Dayananda Nagar Ward, West Zone, Bengaluru - 560003</a:t>
                      </a:r>
                      <a:endParaRPr lang="en-IN" sz="11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3754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912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EEA09-2556-467C-8889-60A7C9372A6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9C19E62-9E2A-40EA-B496-04C92FD45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7CC06E-4E00-4843-B4A7-E51433343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Model Evaluation</a:t>
            </a:r>
            <a:endParaRPr lang="en-IN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0241F6-A913-4C13-9B0B-683B3C9A5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2800" dirty="0"/>
              <a:t>Future Plans</a:t>
            </a:r>
            <a:endParaRPr lang="en-IN" sz="2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E5299D-0020-4E22-A275-F872D6738E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Additional and updated economic and demographic information – income, age profiles, etc.</a:t>
            </a:r>
          </a:p>
          <a:p>
            <a:r>
              <a:rPr lang="en-US" dirty="0"/>
              <a:t>More detailed restaurant data – ratings, prices, cuisines</a:t>
            </a:r>
          </a:p>
          <a:p>
            <a:r>
              <a:rPr lang="en-US" dirty="0"/>
              <a:t>Allows better segmentation – both of customers and competition.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1744EE-F302-4A47-9C76-C819D234AC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Model produced good results for both cases</a:t>
            </a:r>
          </a:p>
          <a:p>
            <a:r>
              <a:rPr lang="en-IN" dirty="0"/>
              <a:t>Top 10 results for each generally consisted of the expected clusters</a:t>
            </a:r>
          </a:p>
          <a:p>
            <a:r>
              <a:rPr lang="en-IN" dirty="0"/>
              <a:t>Factor selection and weighting important</a:t>
            </a:r>
          </a:p>
          <a:p>
            <a:r>
              <a:rPr lang="en-IN" dirty="0"/>
              <a:t>Model is flexible enough for different scenarios</a:t>
            </a:r>
          </a:p>
        </p:txBody>
      </p:sp>
    </p:spTree>
    <p:extLst>
      <p:ext uri="{BB962C8B-B14F-4D97-AF65-F5344CB8AC3E}">
        <p14:creationId xmlns:p14="http://schemas.microsoft.com/office/powerpoint/2010/main" val="4239789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AF1AE25-FB0E-4017-AF03-1ACDABCC03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5369" r="10972"/>
          <a:stretch/>
        </p:blipFill>
        <p:spPr>
          <a:xfrm>
            <a:off x="6170177" y="1435100"/>
            <a:ext cx="6021821" cy="54229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74600-114E-46CD-ACE7-2C3450EC6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Factors</a:t>
            </a:r>
            <a:endParaRPr lang="en-US" b="1" dirty="0"/>
          </a:p>
          <a:p>
            <a:pPr>
              <a:buFont typeface="Wingdings 3" panose="05040102010807070707" pitchFamily="18" charset="2"/>
              <a:buChar char=""/>
            </a:pPr>
            <a:r>
              <a:rPr lang="en-US" dirty="0"/>
              <a:t>Population</a:t>
            </a:r>
          </a:p>
          <a:p>
            <a:pPr>
              <a:buFont typeface="Wingdings 3" panose="05040102010807070707" pitchFamily="18" charset="2"/>
              <a:buChar char=""/>
            </a:pPr>
            <a:r>
              <a:rPr lang="en-US" dirty="0"/>
              <a:t>Real estate prices</a:t>
            </a:r>
          </a:p>
          <a:p>
            <a:pPr>
              <a:buFont typeface="Wingdings 3" panose="05040102010807070707" pitchFamily="18" charset="2"/>
              <a:buChar char=""/>
            </a:pPr>
            <a:r>
              <a:rPr lang="en-US" dirty="0"/>
              <a:t>Competition</a:t>
            </a:r>
          </a:p>
          <a:p>
            <a:pPr>
              <a:buFont typeface="Wingdings 3" panose="05040102010807070707" pitchFamily="18" charset="2"/>
              <a:buChar char=""/>
            </a:pPr>
            <a:r>
              <a:rPr lang="en-US" dirty="0"/>
              <a:t>Complementary businesses</a:t>
            </a:r>
          </a:p>
          <a:p>
            <a:pPr>
              <a:buFont typeface="Wingdings 3" panose="05040102010807070707" pitchFamily="18" charset="2"/>
              <a:buChar char=""/>
            </a:pPr>
            <a:endParaRPr lang="en-US" dirty="0"/>
          </a:p>
          <a:p>
            <a:pPr marL="0" indent="0">
              <a:buNone/>
            </a:pPr>
            <a:r>
              <a:rPr lang="en-US" sz="2000" b="1" dirty="0"/>
              <a:t>City</a:t>
            </a:r>
            <a:r>
              <a:rPr lang="en-US" sz="2000" dirty="0"/>
              <a:t> Bangalore, India</a:t>
            </a:r>
            <a:endParaRPr lang="en-IN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B6D2F9-1D82-46EE-8D41-D575D6B4D7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80" y="2563477"/>
            <a:ext cx="6502466" cy="608895"/>
          </a:xfrm>
        </p:spPr>
        <p:txBody>
          <a:bodyPr/>
          <a:lstStyle/>
          <a:p>
            <a:r>
              <a:rPr lang="en-US" dirty="0"/>
              <a:t>Build a data driven model to rank potential restaurant locations</a:t>
            </a: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A4C43D-A589-459F-8614-3675DD87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DB7A3B-18DF-4C33-A977-F6EE0E1F25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27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31F44F6-E962-4FCD-A281-700BD243E9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b="3880"/>
          <a:stretch/>
        </p:blipFill>
        <p:spPr>
          <a:xfrm>
            <a:off x="359229" y="326570"/>
            <a:ext cx="11473542" cy="620485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1CBBFC-0EA0-45F3-829B-26DCEE26E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438" y="5591631"/>
            <a:ext cx="5247332" cy="939798"/>
          </a:xfrm>
        </p:spPr>
        <p:txBody>
          <a:bodyPr/>
          <a:lstStyle/>
          <a:p>
            <a:r>
              <a:rPr lang="en-US" dirty="0"/>
              <a:t>Bangalore, Karnataka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3659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1F99-2AF5-443D-A82D-F472C860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5016D-01C3-4D4D-A2C4-C6804A6C28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4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86413F-4A13-4126-B10D-029C3EE2A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78" y="1951890"/>
            <a:ext cx="3569158" cy="6770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E2DE95-0FEA-4D9D-9207-7DC4F84BD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05" y="3226832"/>
            <a:ext cx="4244304" cy="14329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3D8CEA-BABC-4CC8-9B5D-E222837CEC23}"/>
              </a:ext>
            </a:extLst>
          </p:cNvPr>
          <p:cNvSpPr txBox="1"/>
          <p:nvPr/>
        </p:nvSpPr>
        <p:spPr>
          <a:xfrm>
            <a:off x="4064830" y="2132255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Maps &amp; Population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FCF2F-96E9-45F2-9A97-B6A09BFAF371}"/>
              </a:ext>
            </a:extLst>
          </p:cNvPr>
          <p:cNvSpPr txBox="1"/>
          <p:nvPr/>
        </p:nvSpPr>
        <p:spPr>
          <a:xfrm>
            <a:off x="4064830" y="362011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Points of Interest</a:t>
            </a:r>
          </a:p>
          <a:p>
            <a:r>
              <a:rPr lang="en-US" dirty="0"/>
              <a:t>(Venue Data)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84E85E-10F1-4F22-A6EB-9ED46CD7F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2" y="4771112"/>
            <a:ext cx="3815862" cy="176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0D5EF6-4512-45ED-884C-BB9DE63D9498}"/>
              </a:ext>
            </a:extLst>
          </p:cNvPr>
          <p:cNvSpPr txBox="1"/>
          <p:nvPr/>
        </p:nvSpPr>
        <p:spPr>
          <a:xfrm>
            <a:off x="4064830" y="5470346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 Estate Prices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9AC32C-D139-45FB-B1D3-68EE2DCA3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693" y="2927712"/>
            <a:ext cx="1338738" cy="13387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CC506BB-6E0B-4A00-BF05-226404CB9012}"/>
              </a:ext>
            </a:extLst>
          </p:cNvPr>
          <p:cNvSpPr txBox="1"/>
          <p:nvPr/>
        </p:nvSpPr>
        <p:spPr>
          <a:xfrm>
            <a:off x="7372812" y="4097173"/>
            <a:ext cx="14404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Nominatim</a:t>
            </a:r>
            <a:endParaRPr lang="en-IN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EE11BC-66B1-4675-8295-1360778AA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1435" y="2989385"/>
            <a:ext cx="1893054" cy="15775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CA46C54-EBB9-43EB-8354-D4CE4CDFD9D7}"/>
              </a:ext>
            </a:extLst>
          </p:cNvPr>
          <p:cNvSpPr txBox="1"/>
          <p:nvPr/>
        </p:nvSpPr>
        <p:spPr>
          <a:xfrm>
            <a:off x="7679609" y="4646641"/>
            <a:ext cx="2958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Geocoding</a:t>
            </a:r>
          </a:p>
          <a:p>
            <a:r>
              <a:rPr lang="en-US" dirty="0"/>
              <a:t>(Forward and Reverse)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041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B71D19-66EE-4750-860F-72607821D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  <a:endParaRPr lang="en-IN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BA55E946-ADAB-4099-BBD1-2BC4862159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>
              <a:spcAft>
                <a:spcPts val="1200"/>
              </a:spcAft>
            </a:pPr>
            <a:r>
              <a:rPr lang="en-US" dirty="0"/>
              <a:t>Create hexagonal grid map of Bangalore using Uber’s H3 geospatial system</a:t>
            </a:r>
          </a:p>
          <a:p>
            <a:pPr>
              <a:spcAft>
                <a:spcPts val="1200"/>
              </a:spcAft>
            </a:pPr>
            <a:r>
              <a:rPr lang="en-US" dirty="0"/>
              <a:t>Collect real estate and Foursquare venue data for all hexagons</a:t>
            </a:r>
          </a:p>
          <a:p>
            <a:pPr>
              <a:spcAft>
                <a:spcPts val="1200"/>
              </a:spcAft>
            </a:pPr>
            <a:r>
              <a:rPr lang="en-US" dirty="0"/>
              <a:t>Build K – means clustering model and study results</a:t>
            </a:r>
          </a:p>
          <a:p>
            <a:pPr>
              <a:spcAft>
                <a:spcPts val="1200"/>
              </a:spcAft>
            </a:pPr>
            <a:r>
              <a:rPr lang="en-US" dirty="0"/>
              <a:t>Create scoring metric and rank locations</a:t>
            </a:r>
            <a:endParaRPr lang="en-IN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AD72E6E2-AABB-410C-AF77-6DE36223FC3B}"/>
              </a:ext>
            </a:extLst>
          </p:cNvPr>
          <p:cNvSpPr/>
          <p:nvPr/>
        </p:nvSpPr>
        <p:spPr>
          <a:xfrm rot="5400000">
            <a:off x="5741378" y="1808857"/>
            <a:ext cx="2276827" cy="203140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0572B6C-1FCE-4104-8207-0F5B541473D3}"/>
              </a:ext>
            </a:extLst>
          </p:cNvPr>
          <p:cNvSpPr/>
          <p:nvPr/>
        </p:nvSpPr>
        <p:spPr>
          <a:xfrm rot="5400000">
            <a:off x="6961400" y="4085684"/>
            <a:ext cx="2276827" cy="203140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45D11400-B241-4312-A977-1A872D5104E6}"/>
              </a:ext>
            </a:extLst>
          </p:cNvPr>
          <p:cNvSpPr/>
          <p:nvPr/>
        </p:nvSpPr>
        <p:spPr>
          <a:xfrm rot="5400000">
            <a:off x="8483567" y="1808856"/>
            <a:ext cx="2276827" cy="203140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4CA0E8E9-2504-4799-AA16-24B03D25D2C9}"/>
              </a:ext>
            </a:extLst>
          </p:cNvPr>
          <p:cNvSpPr/>
          <p:nvPr/>
        </p:nvSpPr>
        <p:spPr>
          <a:xfrm rot="5400000">
            <a:off x="9794001" y="4085684"/>
            <a:ext cx="2276827" cy="203140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6364D4C-B8C6-4A22-BB1D-E4A0F6CB2C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5864090" y="2097070"/>
            <a:ext cx="1987885" cy="198788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B739C29-6306-4FE4-B4A1-1B3BEFDA9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237" y="1767922"/>
            <a:ext cx="1321710" cy="881140"/>
          </a:xfrm>
          <a:prstGeom prst="rect">
            <a:avLst/>
          </a:prstGeom>
        </p:spPr>
      </p:pic>
      <p:pic>
        <p:nvPicPr>
          <p:cNvPr id="39" name="Graphic 38" descr="City">
            <a:extLst>
              <a:ext uri="{FF2B5EF4-FFF2-40B4-BE49-F238E27FC236}">
                <a16:creationId xmlns:a16="http://schemas.microsoft.com/office/drawing/2014/main" id="{DBBB0309-64DC-484B-95E0-E5EFA4508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3736" y="4338156"/>
            <a:ext cx="1504478" cy="150447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A4EB277-EF50-4061-810B-84757B85A2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2437" y="1801348"/>
            <a:ext cx="2075245" cy="2075245"/>
          </a:xfrm>
          <a:prstGeom prst="rect">
            <a:avLst/>
          </a:prstGeom>
        </p:spPr>
      </p:pic>
      <p:pic>
        <p:nvPicPr>
          <p:cNvPr id="49" name="Graphic 48" descr="Bar graph with downward trend">
            <a:extLst>
              <a:ext uri="{FF2B5EF4-FFF2-40B4-BE49-F238E27FC236}">
                <a16:creationId xmlns:a16="http://schemas.microsoft.com/office/drawing/2014/main" id="{C2564854-0113-44F4-97F5-3E295486D8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64552" y="4338156"/>
            <a:ext cx="1535724" cy="1535724"/>
          </a:xfrm>
          <a:prstGeom prst="rect">
            <a:avLst/>
          </a:prstGeom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B82BB429-3712-47DD-8162-D99C4EAB4EC9}"/>
              </a:ext>
            </a:extLst>
          </p:cNvPr>
          <p:cNvSpPr/>
          <p:nvPr/>
        </p:nvSpPr>
        <p:spPr>
          <a:xfrm rot="3814245">
            <a:off x="7350220" y="3832597"/>
            <a:ext cx="340158" cy="2607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F7F9FE0D-0454-4A03-B040-C5D4565A82CA}"/>
              </a:ext>
            </a:extLst>
          </p:cNvPr>
          <p:cNvSpPr/>
          <p:nvPr/>
        </p:nvSpPr>
        <p:spPr>
          <a:xfrm rot="3814245">
            <a:off x="10181580" y="3850322"/>
            <a:ext cx="340158" cy="2607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0D6FDC5-110C-432F-83E6-38DDBBB6C7C7}"/>
              </a:ext>
            </a:extLst>
          </p:cNvPr>
          <p:cNvSpPr/>
          <p:nvPr/>
        </p:nvSpPr>
        <p:spPr>
          <a:xfrm rot="18565319">
            <a:off x="8701859" y="3820848"/>
            <a:ext cx="340158" cy="26074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92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70027A8-82FF-4B14-8DFB-48D76632B1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437" t="-264" r="8252" b="2831"/>
          <a:stretch/>
        </p:blipFill>
        <p:spPr>
          <a:xfrm>
            <a:off x="197094" y="161578"/>
            <a:ext cx="11797811" cy="6524481"/>
          </a:xfr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443C7676-783A-4740-9C62-32BA068835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2215888"/>
              </p:ext>
            </p:extLst>
          </p:nvPr>
        </p:nvGraphicFramePr>
        <p:xfrm>
          <a:off x="518678" y="1846383"/>
          <a:ext cx="1301330" cy="3376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8">
            <a:extLst>
              <a:ext uri="{FF2B5EF4-FFF2-40B4-BE49-F238E27FC236}">
                <a16:creationId xmlns:a16="http://schemas.microsoft.com/office/drawing/2014/main" id="{BD6BEF18-3B6D-44FE-88A5-80811A0C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9" y="558802"/>
            <a:ext cx="2832379" cy="939798"/>
          </a:xfrm>
          <a:prstGeom prst="round2Diag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/>
          <a:lstStyle/>
          <a:p>
            <a:r>
              <a:rPr lang="en-US" dirty="0"/>
              <a:t>Clustering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400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29E01-DF1F-438C-AF43-A1437835C48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1CD954-CB6A-43BD-B96B-CC978783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Profiles</a:t>
            </a:r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07BB33-9D99-495D-AAD9-1C6F4BE56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76" t="9734" r="4156" b="46903"/>
          <a:stretch/>
        </p:blipFill>
        <p:spPr>
          <a:xfrm>
            <a:off x="167054" y="2471830"/>
            <a:ext cx="10524392" cy="403577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DA4AC4-676C-4CD0-BBF0-5EC4814A3CB5}"/>
              </a:ext>
            </a:extLst>
          </p:cNvPr>
          <p:cNvSpPr txBox="1"/>
          <p:nvPr/>
        </p:nvSpPr>
        <p:spPr>
          <a:xfrm>
            <a:off x="518678" y="1890346"/>
            <a:ext cx="383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Residential</a:t>
            </a:r>
            <a:endParaRPr lang="en-IN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C2EDE1-187F-40DE-B6CC-E9D46AEA4482}"/>
              </a:ext>
            </a:extLst>
          </p:cNvPr>
          <p:cNvSpPr txBox="1"/>
          <p:nvPr/>
        </p:nvSpPr>
        <p:spPr>
          <a:xfrm>
            <a:off x="5741309" y="1890346"/>
            <a:ext cx="383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Industrial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9563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29E01-DF1F-438C-AF43-A1437835C48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1CD954-CB6A-43BD-B96B-CC978783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Profiles</a:t>
            </a:r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07BB33-9D99-495D-AAD9-1C6F4BE56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76" t="55222" r="1435" b="1466"/>
          <a:stretch/>
        </p:blipFill>
        <p:spPr>
          <a:xfrm>
            <a:off x="131879" y="2532190"/>
            <a:ext cx="10805747" cy="403102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045513-0C8E-4A0D-B984-EBD0058D370D}"/>
              </a:ext>
            </a:extLst>
          </p:cNvPr>
          <p:cNvSpPr txBox="1"/>
          <p:nvPr/>
        </p:nvSpPr>
        <p:spPr>
          <a:xfrm>
            <a:off x="518678" y="1890346"/>
            <a:ext cx="383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Shopping &amp; Entertainment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D6584-7E4A-4F93-9EF5-78C126B61A61}"/>
              </a:ext>
            </a:extLst>
          </p:cNvPr>
          <p:cNvSpPr txBox="1"/>
          <p:nvPr/>
        </p:nvSpPr>
        <p:spPr>
          <a:xfrm>
            <a:off x="5741309" y="1890346"/>
            <a:ext cx="383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University / Commercial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793378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D672C257-2966-470E-9AD6-F12E48D243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6988" y="3754438"/>
          <a:ext cx="5116806" cy="2521735"/>
        </p:xfrm>
        <a:graphic>
          <a:graphicData uri="http://schemas.openxmlformats.org/drawingml/2006/table">
            <a:tbl>
              <a:tblPr firstRow="1" firstCol="1">
                <a:tableStyleId>{69012ECD-51FC-41F1-AA8D-1B2483CD663E}</a:tableStyleId>
              </a:tblPr>
              <a:tblGrid>
                <a:gridCol w="1620899">
                  <a:extLst>
                    <a:ext uri="{9D8B030D-6E8A-4147-A177-3AD203B41FA5}">
                      <a16:colId xmlns:a16="http://schemas.microsoft.com/office/drawing/2014/main" val="1059101727"/>
                    </a:ext>
                  </a:extLst>
                </a:gridCol>
                <a:gridCol w="2604155">
                  <a:extLst>
                    <a:ext uri="{9D8B030D-6E8A-4147-A177-3AD203B41FA5}">
                      <a16:colId xmlns:a16="http://schemas.microsoft.com/office/drawing/2014/main" val="641756588"/>
                    </a:ext>
                  </a:extLst>
                </a:gridCol>
                <a:gridCol w="891752">
                  <a:extLst>
                    <a:ext uri="{9D8B030D-6E8A-4147-A177-3AD203B41FA5}">
                      <a16:colId xmlns:a16="http://schemas.microsoft.com/office/drawing/2014/main" val="934871152"/>
                    </a:ext>
                  </a:extLst>
                </a:gridCol>
              </a:tblGrid>
              <a:tr h="3203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>
                          <a:effectLst/>
                        </a:rPr>
                        <a:t>Category</a:t>
                      </a:r>
                      <a:endParaRPr lang="en-IN" sz="12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Variable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Weight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extLst>
                  <a:ext uri="{0D108BD9-81ED-4DB2-BD59-A6C34878D82A}">
                    <a16:rowId xmlns:a16="http://schemas.microsoft.com/office/drawing/2014/main" val="3881967763"/>
                  </a:ext>
                </a:extLst>
              </a:tr>
              <a:tr h="170422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General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Population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10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extLst>
                  <a:ext uri="{0D108BD9-81ED-4DB2-BD59-A6C34878D82A}">
                    <a16:rowId xmlns:a16="http://schemas.microsoft.com/office/drawing/2014/main" val="3141003593"/>
                  </a:ext>
                </a:extLst>
              </a:tr>
              <a:tr h="1704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Real estate cost (per sq. ft.)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-15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029154"/>
                  </a:ext>
                </a:extLst>
              </a:tr>
              <a:tr h="170422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Competition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Asian Restaurant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>
                          <a:effectLst/>
                        </a:rPr>
                        <a:t>-10</a:t>
                      </a:r>
                      <a:endParaRPr lang="en-IN" sz="12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31736932"/>
                  </a:ext>
                </a:extLst>
              </a:tr>
              <a:tr h="1704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Indian Restaurant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>
                          <a:effectLst/>
                        </a:rPr>
                        <a:t>-7</a:t>
                      </a:r>
                      <a:endParaRPr lang="en-IN" sz="12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extLst>
                  <a:ext uri="{0D108BD9-81ED-4DB2-BD59-A6C34878D82A}">
                    <a16:rowId xmlns:a16="http://schemas.microsoft.com/office/drawing/2014/main" val="3284971194"/>
                  </a:ext>
                </a:extLst>
              </a:tr>
              <a:tr h="1704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Restaurant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>
                          <a:effectLst/>
                        </a:rPr>
                        <a:t>-7</a:t>
                      </a:r>
                      <a:endParaRPr lang="en-IN" sz="12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extLst>
                  <a:ext uri="{0D108BD9-81ED-4DB2-BD59-A6C34878D82A}">
                    <a16:rowId xmlns:a16="http://schemas.microsoft.com/office/drawing/2014/main" val="215282699"/>
                  </a:ext>
                </a:extLst>
              </a:tr>
              <a:tr h="1704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Vegetarian / Vegan Restaurant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>
                          <a:effectLst/>
                        </a:rPr>
                        <a:t>-5</a:t>
                      </a:r>
                      <a:endParaRPr lang="en-IN" sz="12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extLst>
                  <a:ext uri="{0D108BD9-81ED-4DB2-BD59-A6C34878D82A}">
                    <a16:rowId xmlns:a16="http://schemas.microsoft.com/office/drawing/2014/main" val="2658696664"/>
                  </a:ext>
                </a:extLst>
              </a:tr>
              <a:tr h="1704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Quick Bites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-3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extLst>
                  <a:ext uri="{0D108BD9-81ED-4DB2-BD59-A6C34878D82A}">
                    <a16:rowId xmlns:a16="http://schemas.microsoft.com/office/drawing/2014/main" val="3250157097"/>
                  </a:ext>
                </a:extLst>
              </a:tr>
              <a:tr h="1704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Fast Food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-3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801571"/>
                  </a:ext>
                </a:extLst>
              </a:tr>
              <a:tr h="17042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Complements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Residence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15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42835365"/>
                  </a:ext>
                </a:extLst>
              </a:tr>
              <a:tr h="1704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Office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>
                          <a:effectLst/>
                        </a:rPr>
                        <a:t>12</a:t>
                      </a:r>
                      <a:endParaRPr lang="en-IN" sz="12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extLst>
                  <a:ext uri="{0D108BD9-81ED-4DB2-BD59-A6C34878D82A}">
                    <a16:rowId xmlns:a16="http://schemas.microsoft.com/office/drawing/2014/main" val="3864257789"/>
                  </a:ext>
                </a:extLst>
              </a:tr>
              <a:tr h="1704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Shopping Mall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>
                          <a:effectLst/>
                        </a:rPr>
                        <a:t>10</a:t>
                      </a:r>
                      <a:endParaRPr lang="en-IN" sz="1200" kern="80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extLst>
                  <a:ext uri="{0D108BD9-81ED-4DB2-BD59-A6C34878D82A}">
                    <a16:rowId xmlns:a16="http://schemas.microsoft.com/office/drawing/2014/main" val="3690272272"/>
                  </a:ext>
                </a:extLst>
              </a:tr>
              <a:tr h="17042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Movie Theater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200" kern="800" dirty="0">
                          <a:effectLst/>
                        </a:rPr>
                        <a:t>10</a:t>
                      </a:r>
                      <a:endParaRPr lang="en-IN" sz="1200" kern="800" dirty="0">
                        <a:effectLst/>
                        <a:latin typeface="Lato" panose="020F0502020204030203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908" marR="63908" marT="0" marB="0" anchor="ctr"/>
                </a:tc>
                <a:extLst>
                  <a:ext uri="{0D108BD9-81ED-4DB2-BD59-A6C34878D82A}">
                    <a16:rowId xmlns:a16="http://schemas.microsoft.com/office/drawing/2014/main" val="3962196116"/>
                  </a:ext>
                </a:extLst>
              </a:tr>
            </a:tbl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CF7AB0B-63FE-4709-BE01-7D95C5C2A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Thai/Seafood Restaurant</a:t>
            </a:r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15B812A-6553-457D-BACC-C8E4E238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1</a:t>
            </a:r>
            <a:endParaRPr lang="en-IN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EFFD0F7-E7D6-43EB-9D48-CAEBE1E7CB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7216" r="27216"/>
          <a:stretch>
            <a:fillRect/>
          </a:stretch>
        </p:blipFill>
        <p:spPr/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26CC98-E3E3-4DB8-BEFB-693A6BB859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D72ED4-D3FE-4C8D-B996-E93E7688FE05}"/>
              </a:ext>
            </a:extLst>
          </p:cNvPr>
          <p:cNvSpPr txBox="1"/>
          <p:nvPr/>
        </p:nvSpPr>
        <p:spPr>
          <a:xfrm>
            <a:off x="531378" y="3039298"/>
            <a:ext cx="5482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Format</a:t>
            </a:r>
            <a:r>
              <a:rPr lang="en-US" dirty="0"/>
              <a:t> Casual Dining</a:t>
            </a:r>
          </a:p>
          <a:p>
            <a:r>
              <a:rPr lang="en-US" b="1" dirty="0"/>
              <a:t>Target</a:t>
            </a:r>
            <a:r>
              <a:rPr lang="en-US" dirty="0"/>
              <a:t>   Families, Corporate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5961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Ubuntu - Montserrat">
      <a:majorFont>
        <a:latin typeface="Ubuntu"/>
        <a:ea typeface=""/>
        <a:cs typeface=""/>
      </a:majorFont>
      <a:minorFont>
        <a:latin typeface="Montserra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246</TotalTime>
  <Words>665</Words>
  <Application>Microsoft Office PowerPoint</Application>
  <PresentationFormat>Widescreen</PresentationFormat>
  <Paragraphs>218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Gill Sans SemiBold</vt:lpstr>
      <vt:lpstr>Lato</vt:lpstr>
      <vt:lpstr>Montserrat</vt:lpstr>
      <vt:lpstr>Times New Roman</vt:lpstr>
      <vt:lpstr>Ubuntu</vt:lpstr>
      <vt:lpstr>Wingdings 3</vt:lpstr>
      <vt:lpstr>Office Theme</vt:lpstr>
      <vt:lpstr>Battle of the Neighborhoods</vt:lpstr>
      <vt:lpstr>Objective</vt:lpstr>
      <vt:lpstr>Bangalore, Karnataka</vt:lpstr>
      <vt:lpstr>Data Sources</vt:lpstr>
      <vt:lpstr>Procedure</vt:lpstr>
      <vt:lpstr>Clustering</vt:lpstr>
      <vt:lpstr>Cluster Profiles</vt:lpstr>
      <vt:lpstr>Cluster Profiles</vt:lpstr>
      <vt:lpstr>Case 1</vt:lpstr>
      <vt:lpstr>Case 1 Results</vt:lpstr>
      <vt:lpstr>Case 1 Results</vt:lpstr>
      <vt:lpstr>Case 2</vt:lpstr>
      <vt:lpstr>Case 2 Results</vt:lpstr>
      <vt:lpstr>Case 2 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Joseph N G</dc:creator>
  <cp:lastModifiedBy>Joseph N G</cp:lastModifiedBy>
  <cp:revision>27</cp:revision>
  <dcterms:created xsi:type="dcterms:W3CDTF">2021-03-28T12:23:38Z</dcterms:created>
  <dcterms:modified xsi:type="dcterms:W3CDTF">2021-03-29T07:01:46Z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